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3" r:id="rId4"/>
    <p:sldId id="269" r:id="rId5"/>
    <p:sldId id="270" r:id="rId6"/>
    <p:sldId id="268" r:id="rId7"/>
    <p:sldId id="271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7" autoAdjust="0"/>
    <p:restoredTop sz="92593" autoAdjust="0"/>
  </p:normalViewPr>
  <p:slideViewPr>
    <p:cSldViewPr>
      <p:cViewPr varScale="1">
        <p:scale>
          <a:sx n="114" d="100"/>
          <a:sy n="114" d="100"/>
        </p:scale>
        <p:origin x="-96" y="-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3BDA0B-948B-4768-9BA7-2CD5DA58604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1" csCatId="accent1"/>
      <dgm:spPr/>
      <dgm:t>
        <a:bodyPr/>
        <a:lstStyle/>
        <a:p>
          <a:endParaRPr lang="sk-SK"/>
        </a:p>
      </dgm:t>
    </dgm:pt>
    <dgm:pt modelId="{11DAB434-9D99-4E32-ACBC-6625C0865409}">
      <dgm:prSet custT="1"/>
      <dgm:spPr/>
      <dgm:t>
        <a:bodyPr/>
        <a:lstStyle/>
        <a:p>
          <a:pPr rtl="0"/>
          <a:r>
            <a:rPr lang="en-US" sz="1600" dirty="0" smtClean="0"/>
            <a:t>Study measures and mechanisms used by APEC Economies to develop innovative clusters</a:t>
          </a:r>
          <a:endParaRPr lang="sk-SK" sz="1600" dirty="0"/>
        </a:p>
      </dgm:t>
    </dgm:pt>
    <dgm:pt modelId="{E403A994-945C-4000-989A-465A3C894237}" type="parTrans" cxnId="{57210C41-8C49-4087-9F95-43421B44020E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0743D4EB-C1D0-4B90-8D6A-80CA70B57959}" type="sibTrans" cxnId="{57210C41-8C49-4087-9F95-43421B44020E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EC1378DD-2D57-4743-A2AD-9E66E074D41A}">
      <dgm:prSet custT="1"/>
      <dgm:spPr/>
      <dgm:t>
        <a:bodyPr/>
        <a:lstStyle/>
        <a:p>
          <a:pPr rtl="0"/>
          <a:r>
            <a:rPr lang="en-US" sz="1600" smtClean="0"/>
            <a:t>Organize APEC discussion on comprehensive development of innovative clusters</a:t>
          </a:r>
          <a:endParaRPr lang="sk-SK" sz="1600" dirty="0"/>
        </a:p>
      </dgm:t>
    </dgm:pt>
    <dgm:pt modelId="{88CB4CCB-08B9-40B6-851C-0F5BE6A2A6B9}" type="parTrans" cxnId="{A976FB85-C92A-4C78-950D-7DF54A0789B5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0C46FCA6-8ECD-49FA-81FF-248D1458FD96}" type="sibTrans" cxnId="{A976FB85-C92A-4C78-950D-7DF54A0789B5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51C76726-0407-426B-86FC-AA34604C36AD}">
      <dgm:prSet custT="1"/>
      <dgm:spPr/>
      <dgm:t>
        <a:bodyPr/>
        <a:lstStyle/>
        <a:p>
          <a:pPr rtl="0"/>
          <a:r>
            <a:rPr lang="en-US" sz="1600" smtClean="0"/>
            <a:t>Introduce new instruments for the development of innovative clusters that will accelerate APEC Economies’ growth</a:t>
          </a:r>
          <a:endParaRPr lang="sk-SK" sz="1600"/>
        </a:p>
      </dgm:t>
    </dgm:pt>
    <dgm:pt modelId="{CC12D1F4-9EA8-49E9-AD33-EF8F3153505E}" type="parTrans" cxnId="{BDE23E24-AEC3-4F77-A6F1-609DF184BBA6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6805BD1B-68BE-4C48-A254-4DDD5F9C21E7}" type="sibTrans" cxnId="{BDE23E24-AEC3-4F77-A6F1-609DF184BBA6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25BCB02D-F134-4580-BBFD-7E1DCEB0B7CB}">
      <dgm:prSet custT="1"/>
      <dgm:spPr/>
      <dgm:t>
        <a:bodyPr/>
        <a:lstStyle/>
        <a:p>
          <a:pPr rtl="0"/>
          <a:r>
            <a:rPr lang="en-US" sz="1600" smtClean="0"/>
            <a:t>Identify potential for international cluster cooperation in APEC Economies and set priorities for such cooperation</a:t>
          </a:r>
          <a:endParaRPr lang="sk-SK" sz="1600"/>
        </a:p>
      </dgm:t>
    </dgm:pt>
    <dgm:pt modelId="{4938D0F1-82DC-48EF-B36B-6870D5694AEE}" type="parTrans" cxnId="{A3C1956F-B380-45DD-9401-A2358105B222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E709EEAE-99D1-422B-93C0-8887344070A0}" type="sibTrans" cxnId="{A3C1956F-B380-45DD-9401-A2358105B222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28C55EC5-338A-4CF6-B98E-40D8D5882C3B}">
      <dgm:prSet custT="1"/>
      <dgm:spPr/>
      <dgm:t>
        <a:bodyPr/>
        <a:lstStyle/>
        <a:p>
          <a:pPr rtl="0"/>
          <a:r>
            <a:rPr lang="en-US" sz="1600" smtClean="0"/>
            <a:t>Establish a viable mechanism for inter-cluster cooperation in </a:t>
          </a:r>
          <a:r>
            <a:rPr lang="ru-RU" sz="1600" smtClean="0"/>
            <a:t>the </a:t>
          </a:r>
          <a:r>
            <a:rPr lang="en-US" sz="1600" smtClean="0"/>
            <a:t>APEC</a:t>
          </a:r>
          <a:r>
            <a:rPr lang="ru-RU" sz="1600" smtClean="0"/>
            <a:t> region</a:t>
          </a:r>
          <a:endParaRPr lang="sk-SK" sz="1600"/>
        </a:p>
      </dgm:t>
    </dgm:pt>
    <dgm:pt modelId="{2BDBE6FD-CAAC-4AF5-A688-8BAD5E105155}" type="parTrans" cxnId="{F078A000-1712-4C36-9B09-5F1BAA48EA60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1DF1B37A-CDCF-459B-8136-8B7DF133F59C}" type="sibTrans" cxnId="{F078A000-1712-4C36-9B09-5F1BAA48EA60}">
      <dgm:prSet/>
      <dgm:spPr/>
      <dgm:t>
        <a:bodyPr/>
        <a:lstStyle/>
        <a:p>
          <a:endParaRPr lang="sk-SK" sz="1600">
            <a:solidFill>
              <a:schemeClr val="tx1"/>
            </a:solidFill>
          </a:endParaRPr>
        </a:p>
      </dgm:t>
    </dgm:pt>
    <dgm:pt modelId="{05569CF0-E44E-44D6-958B-D85816A56162}" type="pres">
      <dgm:prSet presAssocID="{2A3BDA0B-948B-4768-9BA7-2CD5DA58604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sk-SK"/>
        </a:p>
      </dgm:t>
    </dgm:pt>
    <dgm:pt modelId="{FF43C731-BE2F-4748-B4CE-7A42F85E1EF8}" type="pres">
      <dgm:prSet presAssocID="{2A3BDA0B-948B-4768-9BA7-2CD5DA58604F}" presName="Name1" presStyleCnt="0"/>
      <dgm:spPr/>
    </dgm:pt>
    <dgm:pt modelId="{AA03E200-5352-4C0A-94AE-90C51E09A7BB}" type="pres">
      <dgm:prSet presAssocID="{2A3BDA0B-948B-4768-9BA7-2CD5DA58604F}" presName="cycle" presStyleCnt="0"/>
      <dgm:spPr/>
    </dgm:pt>
    <dgm:pt modelId="{B3688A90-2D69-46A7-BD65-D39783B36AF3}" type="pres">
      <dgm:prSet presAssocID="{2A3BDA0B-948B-4768-9BA7-2CD5DA58604F}" presName="srcNode" presStyleLbl="node1" presStyleIdx="0" presStyleCnt="5"/>
      <dgm:spPr/>
    </dgm:pt>
    <dgm:pt modelId="{535C6089-1C3B-49E7-9F4B-5CC87CD03196}" type="pres">
      <dgm:prSet presAssocID="{2A3BDA0B-948B-4768-9BA7-2CD5DA58604F}" presName="conn" presStyleLbl="parChTrans1D2" presStyleIdx="0" presStyleCnt="1"/>
      <dgm:spPr/>
      <dgm:t>
        <a:bodyPr/>
        <a:lstStyle/>
        <a:p>
          <a:endParaRPr lang="sk-SK"/>
        </a:p>
      </dgm:t>
    </dgm:pt>
    <dgm:pt modelId="{382FDB62-4D68-4B99-B3FF-20DDA2BD83E1}" type="pres">
      <dgm:prSet presAssocID="{2A3BDA0B-948B-4768-9BA7-2CD5DA58604F}" presName="extraNode" presStyleLbl="node1" presStyleIdx="0" presStyleCnt="5"/>
      <dgm:spPr/>
    </dgm:pt>
    <dgm:pt modelId="{F634AA2C-C821-484E-A4EC-2051A52AC92F}" type="pres">
      <dgm:prSet presAssocID="{2A3BDA0B-948B-4768-9BA7-2CD5DA58604F}" presName="dstNode" presStyleLbl="node1" presStyleIdx="0" presStyleCnt="5"/>
      <dgm:spPr/>
    </dgm:pt>
    <dgm:pt modelId="{DF758B13-9FFC-40B6-A585-2DFCF8C9B4E0}" type="pres">
      <dgm:prSet presAssocID="{11DAB434-9D99-4E32-ACBC-6625C086540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D6E8A50-2154-40E3-A278-B65736B10F7B}" type="pres">
      <dgm:prSet presAssocID="{11DAB434-9D99-4E32-ACBC-6625C0865409}" presName="accent_1" presStyleCnt="0"/>
      <dgm:spPr/>
    </dgm:pt>
    <dgm:pt modelId="{40A69985-D1E6-4DA3-9D39-5D0009018AF8}" type="pres">
      <dgm:prSet presAssocID="{11DAB434-9D99-4E32-ACBC-6625C0865409}" presName="accentRepeatNode" presStyleLbl="solidFgAcc1" presStyleIdx="0" presStyleCnt="5"/>
      <dgm:spPr/>
    </dgm:pt>
    <dgm:pt modelId="{C747872D-33EA-42FE-B4D0-52E240303950}" type="pres">
      <dgm:prSet presAssocID="{EC1378DD-2D57-4743-A2AD-9E66E074D41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FC9BB51-FB28-4A43-9674-1D3EF9EAB393}" type="pres">
      <dgm:prSet presAssocID="{EC1378DD-2D57-4743-A2AD-9E66E074D41A}" presName="accent_2" presStyleCnt="0"/>
      <dgm:spPr/>
    </dgm:pt>
    <dgm:pt modelId="{3DE89385-5270-47BF-9416-5BC18CF9644E}" type="pres">
      <dgm:prSet presAssocID="{EC1378DD-2D57-4743-A2AD-9E66E074D41A}" presName="accentRepeatNode" presStyleLbl="solidFgAcc1" presStyleIdx="1" presStyleCnt="5"/>
      <dgm:spPr/>
    </dgm:pt>
    <dgm:pt modelId="{777A1CF8-FA7C-4FB8-89E8-B430EFEEC9E6}" type="pres">
      <dgm:prSet presAssocID="{51C76726-0407-426B-86FC-AA34604C36A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33B2E68-B511-4925-A88E-B2356538A432}" type="pres">
      <dgm:prSet presAssocID="{51C76726-0407-426B-86FC-AA34604C36AD}" presName="accent_3" presStyleCnt="0"/>
      <dgm:spPr/>
    </dgm:pt>
    <dgm:pt modelId="{1A7F0F45-145C-4B4A-9020-3F29BEAD6EA1}" type="pres">
      <dgm:prSet presAssocID="{51C76726-0407-426B-86FC-AA34604C36AD}" presName="accentRepeatNode" presStyleLbl="solidFgAcc1" presStyleIdx="2" presStyleCnt="5"/>
      <dgm:spPr/>
    </dgm:pt>
    <dgm:pt modelId="{DD6820E9-BC60-43E0-BB4A-0AB049C9E86E}" type="pres">
      <dgm:prSet presAssocID="{25BCB02D-F134-4580-BBFD-7E1DCEB0B7C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2C376C3-4098-428D-B91A-E4890D646E8E}" type="pres">
      <dgm:prSet presAssocID="{25BCB02D-F134-4580-BBFD-7E1DCEB0B7CB}" presName="accent_4" presStyleCnt="0"/>
      <dgm:spPr/>
    </dgm:pt>
    <dgm:pt modelId="{DDD1A575-7CC5-4EDA-AA01-7B185A825A6B}" type="pres">
      <dgm:prSet presAssocID="{25BCB02D-F134-4580-BBFD-7E1DCEB0B7CB}" presName="accentRepeatNode" presStyleLbl="solidFgAcc1" presStyleIdx="3" presStyleCnt="5"/>
      <dgm:spPr/>
    </dgm:pt>
    <dgm:pt modelId="{EE23C065-9342-4108-8354-93754E3083E0}" type="pres">
      <dgm:prSet presAssocID="{28C55EC5-338A-4CF6-B98E-40D8D5882C3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4E3EB3BD-BDEB-4306-A8EF-DBBDFA64046F}" type="pres">
      <dgm:prSet presAssocID="{28C55EC5-338A-4CF6-B98E-40D8D5882C3B}" presName="accent_5" presStyleCnt="0"/>
      <dgm:spPr/>
    </dgm:pt>
    <dgm:pt modelId="{2F34E456-CD5D-486C-A8E3-AC88912E8DD2}" type="pres">
      <dgm:prSet presAssocID="{28C55EC5-338A-4CF6-B98E-40D8D5882C3B}" presName="accentRepeatNode" presStyleLbl="solidFgAcc1" presStyleIdx="4" presStyleCnt="5"/>
      <dgm:spPr/>
    </dgm:pt>
  </dgm:ptLst>
  <dgm:cxnLst>
    <dgm:cxn modelId="{76D67138-424A-48DF-BDC1-86EB30EF5242}" type="presOf" srcId="{51C76726-0407-426B-86FC-AA34604C36AD}" destId="{777A1CF8-FA7C-4FB8-89E8-B430EFEEC9E6}" srcOrd="0" destOrd="0" presId="urn:microsoft.com/office/officeart/2008/layout/VerticalCurvedList"/>
    <dgm:cxn modelId="{13169616-1B21-4CDC-8F31-4F6F1B49F45C}" type="presOf" srcId="{2A3BDA0B-948B-4768-9BA7-2CD5DA58604F}" destId="{05569CF0-E44E-44D6-958B-D85816A56162}" srcOrd="0" destOrd="0" presId="urn:microsoft.com/office/officeart/2008/layout/VerticalCurvedList"/>
    <dgm:cxn modelId="{F078A000-1712-4C36-9B09-5F1BAA48EA60}" srcId="{2A3BDA0B-948B-4768-9BA7-2CD5DA58604F}" destId="{28C55EC5-338A-4CF6-B98E-40D8D5882C3B}" srcOrd="4" destOrd="0" parTransId="{2BDBE6FD-CAAC-4AF5-A688-8BAD5E105155}" sibTransId="{1DF1B37A-CDCF-459B-8136-8B7DF133F59C}"/>
    <dgm:cxn modelId="{A3C1956F-B380-45DD-9401-A2358105B222}" srcId="{2A3BDA0B-948B-4768-9BA7-2CD5DA58604F}" destId="{25BCB02D-F134-4580-BBFD-7E1DCEB0B7CB}" srcOrd="3" destOrd="0" parTransId="{4938D0F1-82DC-48EF-B36B-6870D5694AEE}" sibTransId="{E709EEAE-99D1-422B-93C0-8887344070A0}"/>
    <dgm:cxn modelId="{54ED7009-1AB2-48F5-9725-025DFA1B41EF}" type="presOf" srcId="{28C55EC5-338A-4CF6-B98E-40D8D5882C3B}" destId="{EE23C065-9342-4108-8354-93754E3083E0}" srcOrd="0" destOrd="0" presId="urn:microsoft.com/office/officeart/2008/layout/VerticalCurvedList"/>
    <dgm:cxn modelId="{CE79DDCE-78D4-4A52-BFF8-C17C49E0DDA3}" type="presOf" srcId="{0743D4EB-C1D0-4B90-8D6A-80CA70B57959}" destId="{535C6089-1C3B-49E7-9F4B-5CC87CD03196}" srcOrd="0" destOrd="0" presId="urn:microsoft.com/office/officeart/2008/layout/VerticalCurvedList"/>
    <dgm:cxn modelId="{7630F48D-BF5B-41E0-BCAE-3113858F9B7F}" type="presOf" srcId="{11DAB434-9D99-4E32-ACBC-6625C0865409}" destId="{DF758B13-9FFC-40B6-A585-2DFCF8C9B4E0}" srcOrd="0" destOrd="0" presId="urn:microsoft.com/office/officeart/2008/layout/VerticalCurvedList"/>
    <dgm:cxn modelId="{452DEAE0-62BA-4894-ACC6-81EB930D2FF6}" type="presOf" srcId="{EC1378DD-2D57-4743-A2AD-9E66E074D41A}" destId="{C747872D-33EA-42FE-B4D0-52E240303950}" srcOrd="0" destOrd="0" presId="urn:microsoft.com/office/officeart/2008/layout/VerticalCurvedList"/>
    <dgm:cxn modelId="{BDE23E24-AEC3-4F77-A6F1-609DF184BBA6}" srcId="{2A3BDA0B-948B-4768-9BA7-2CD5DA58604F}" destId="{51C76726-0407-426B-86FC-AA34604C36AD}" srcOrd="2" destOrd="0" parTransId="{CC12D1F4-9EA8-49E9-AD33-EF8F3153505E}" sibTransId="{6805BD1B-68BE-4C48-A254-4DDD5F9C21E7}"/>
    <dgm:cxn modelId="{57210C41-8C49-4087-9F95-43421B44020E}" srcId="{2A3BDA0B-948B-4768-9BA7-2CD5DA58604F}" destId="{11DAB434-9D99-4E32-ACBC-6625C0865409}" srcOrd="0" destOrd="0" parTransId="{E403A994-945C-4000-989A-465A3C894237}" sibTransId="{0743D4EB-C1D0-4B90-8D6A-80CA70B57959}"/>
    <dgm:cxn modelId="{4B672F15-58C3-4AB0-8068-FB815CB47C4E}" type="presOf" srcId="{25BCB02D-F134-4580-BBFD-7E1DCEB0B7CB}" destId="{DD6820E9-BC60-43E0-BB4A-0AB049C9E86E}" srcOrd="0" destOrd="0" presId="urn:microsoft.com/office/officeart/2008/layout/VerticalCurvedList"/>
    <dgm:cxn modelId="{A976FB85-C92A-4C78-950D-7DF54A0789B5}" srcId="{2A3BDA0B-948B-4768-9BA7-2CD5DA58604F}" destId="{EC1378DD-2D57-4743-A2AD-9E66E074D41A}" srcOrd="1" destOrd="0" parTransId="{88CB4CCB-08B9-40B6-851C-0F5BE6A2A6B9}" sibTransId="{0C46FCA6-8ECD-49FA-81FF-248D1458FD96}"/>
    <dgm:cxn modelId="{5146262D-4750-4CFF-B313-C092F11AB7BD}" type="presParOf" srcId="{05569CF0-E44E-44D6-958B-D85816A56162}" destId="{FF43C731-BE2F-4748-B4CE-7A42F85E1EF8}" srcOrd="0" destOrd="0" presId="urn:microsoft.com/office/officeart/2008/layout/VerticalCurvedList"/>
    <dgm:cxn modelId="{2D1ED167-2BDA-4D81-878D-A8A40765C522}" type="presParOf" srcId="{FF43C731-BE2F-4748-B4CE-7A42F85E1EF8}" destId="{AA03E200-5352-4C0A-94AE-90C51E09A7BB}" srcOrd="0" destOrd="0" presId="urn:microsoft.com/office/officeart/2008/layout/VerticalCurvedList"/>
    <dgm:cxn modelId="{360D23C7-D176-4A49-8E95-634786C5A4DA}" type="presParOf" srcId="{AA03E200-5352-4C0A-94AE-90C51E09A7BB}" destId="{B3688A90-2D69-46A7-BD65-D39783B36AF3}" srcOrd="0" destOrd="0" presId="urn:microsoft.com/office/officeart/2008/layout/VerticalCurvedList"/>
    <dgm:cxn modelId="{91B87DEF-9088-4788-A469-F988063DCF55}" type="presParOf" srcId="{AA03E200-5352-4C0A-94AE-90C51E09A7BB}" destId="{535C6089-1C3B-49E7-9F4B-5CC87CD03196}" srcOrd="1" destOrd="0" presId="urn:microsoft.com/office/officeart/2008/layout/VerticalCurvedList"/>
    <dgm:cxn modelId="{E5CD8AEA-604C-4A3F-B18B-0EAC847BD928}" type="presParOf" srcId="{AA03E200-5352-4C0A-94AE-90C51E09A7BB}" destId="{382FDB62-4D68-4B99-B3FF-20DDA2BD83E1}" srcOrd="2" destOrd="0" presId="urn:microsoft.com/office/officeart/2008/layout/VerticalCurvedList"/>
    <dgm:cxn modelId="{D3ED1853-2072-42C1-B94A-71537DDACCC3}" type="presParOf" srcId="{AA03E200-5352-4C0A-94AE-90C51E09A7BB}" destId="{F634AA2C-C821-484E-A4EC-2051A52AC92F}" srcOrd="3" destOrd="0" presId="urn:microsoft.com/office/officeart/2008/layout/VerticalCurvedList"/>
    <dgm:cxn modelId="{1A23A201-0C2D-4A94-8223-F9102ABB66F9}" type="presParOf" srcId="{FF43C731-BE2F-4748-B4CE-7A42F85E1EF8}" destId="{DF758B13-9FFC-40B6-A585-2DFCF8C9B4E0}" srcOrd="1" destOrd="0" presId="urn:microsoft.com/office/officeart/2008/layout/VerticalCurvedList"/>
    <dgm:cxn modelId="{E7BEEC47-CEAC-42AC-BBCC-7FA456B4AAD2}" type="presParOf" srcId="{FF43C731-BE2F-4748-B4CE-7A42F85E1EF8}" destId="{FD6E8A50-2154-40E3-A278-B65736B10F7B}" srcOrd="2" destOrd="0" presId="urn:microsoft.com/office/officeart/2008/layout/VerticalCurvedList"/>
    <dgm:cxn modelId="{796E1182-4340-4900-8715-AC7FC15A582A}" type="presParOf" srcId="{FD6E8A50-2154-40E3-A278-B65736B10F7B}" destId="{40A69985-D1E6-4DA3-9D39-5D0009018AF8}" srcOrd="0" destOrd="0" presId="urn:microsoft.com/office/officeart/2008/layout/VerticalCurvedList"/>
    <dgm:cxn modelId="{01C2522C-56CA-43EC-8CDA-3073BB1EA18A}" type="presParOf" srcId="{FF43C731-BE2F-4748-B4CE-7A42F85E1EF8}" destId="{C747872D-33EA-42FE-B4D0-52E240303950}" srcOrd="3" destOrd="0" presId="urn:microsoft.com/office/officeart/2008/layout/VerticalCurvedList"/>
    <dgm:cxn modelId="{D5E8FA51-7F6D-4FBD-B5F7-9E03FFCBB4BB}" type="presParOf" srcId="{FF43C731-BE2F-4748-B4CE-7A42F85E1EF8}" destId="{8FC9BB51-FB28-4A43-9674-1D3EF9EAB393}" srcOrd="4" destOrd="0" presId="urn:microsoft.com/office/officeart/2008/layout/VerticalCurvedList"/>
    <dgm:cxn modelId="{5FA53975-4C7D-4317-81C4-2FB9DA8EB7D7}" type="presParOf" srcId="{8FC9BB51-FB28-4A43-9674-1D3EF9EAB393}" destId="{3DE89385-5270-47BF-9416-5BC18CF9644E}" srcOrd="0" destOrd="0" presId="urn:microsoft.com/office/officeart/2008/layout/VerticalCurvedList"/>
    <dgm:cxn modelId="{64B67BFD-03C8-4D2C-A6D6-EA717304E073}" type="presParOf" srcId="{FF43C731-BE2F-4748-B4CE-7A42F85E1EF8}" destId="{777A1CF8-FA7C-4FB8-89E8-B430EFEEC9E6}" srcOrd="5" destOrd="0" presId="urn:microsoft.com/office/officeart/2008/layout/VerticalCurvedList"/>
    <dgm:cxn modelId="{FEB13082-DF4B-4952-A89C-0868660D928C}" type="presParOf" srcId="{FF43C731-BE2F-4748-B4CE-7A42F85E1EF8}" destId="{533B2E68-B511-4925-A88E-B2356538A432}" srcOrd="6" destOrd="0" presId="urn:microsoft.com/office/officeart/2008/layout/VerticalCurvedList"/>
    <dgm:cxn modelId="{A2CEDA2A-C576-457F-A63D-5EDA6AAFDA28}" type="presParOf" srcId="{533B2E68-B511-4925-A88E-B2356538A432}" destId="{1A7F0F45-145C-4B4A-9020-3F29BEAD6EA1}" srcOrd="0" destOrd="0" presId="urn:microsoft.com/office/officeart/2008/layout/VerticalCurvedList"/>
    <dgm:cxn modelId="{1A234087-7064-4726-8F86-2131ACF9443F}" type="presParOf" srcId="{FF43C731-BE2F-4748-B4CE-7A42F85E1EF8}" destId="{DD6820E9-BC60-43E0-BB4A-0AB049C9E86E}" srcOrd="7" destOrd="0" presId="urn:microsoft.com/office/officeart/2008/layout/VerticalCurvedList"/>
    <dgm:cxn modelId="{69329059-56B8-456C-89EA-80C3EBED8BC9}" type="presParOf" srcId="{FF43C731-BE2F-4748-B4CE-7A42F85E1EF8}" destId="{02C376C3-4098-428D-B91A-E4890D646E8E}" srcOrd="8" destOrd="0" presId="urn:microsoft.com/office/officeart/2008/layout/VerticalCurvedList"/>
    <dgm:cxn modelId="{342771A5-509A-44D2-BD22-FF552C571230}" type="presParOf" srcId="{02C376C3-4098-428D-B91A-E4890D646E8E}" destId="{DDD1A575-7CC5-4EDA-AA01-7B185A825A6B}" srcOrd="0" destOrd="0" presId="urn:microsoft.com/office/officeart/2008/layout/VerticalCurvedList"/>
    <dgm:cxn modelId="{DFD0AC40-D75A-459D-9157-5779A84E6605}" type="presParOf" srcId="{FF43C731-BE2F-4748-B4CE-7A42F85E1EF8}" destId="{EE23C065-9342-4108-8354-93754E3083E0}" srcOrd="9" destOrd="0" presId="urn:microsoft.com/office/officeart/2008/layout/VerticalCurvedList"/>
    <dgm:cxn modelId="{B708BC6E-0FFA-4CC7-B7B2-F03B2D6A3186}" type="presParOf" srcId="{FF43C731-BE2F-4748-B4CE-7A42F85E1EF8}" destId="{4E3EB3BD-BDEB-4306-A8EF-DBBDFA64046F}" srcOrd="10" destOrd="0" presId="urn:microsoft.com/office/officeart/2008/layout/VerticalCurvedList"/>
    <dgm:cxn modelId="{C7E00E2E-01A6-4DE1-B9B1-CDA9924DE5E5}" type="presParOf" srcId="{4E3EB3BD-BDEB-4306-A8EF-DBBDFA64046F}" destId="{2F34E456-CD5D-486C-A8E3-AC88912E8DD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C60752-99C6-4E8C-BCD7-09C34514F895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sk-SK"/>
        </a:p>
      </dgm:t>
    </dgm:pt>
    <dgm:pt modelId="{DFC3F247-C806-4887-B7E9-2C0EA723AF0B}">
      <dgm:prSet custT="1"/>
      <dgm:spPr/>
      <dgm:t>
        <a:bodyPr/>
        <a:lstStyle/>
        <a:p>
          <a:pPr rtl="0"/>
          <a:r>
            <a:rPr lang="en-US" sz="1800" b="1" dirty="0" smtClean="0"/>
            <a:t>Ties to APEC Priorities</a:t>
          </a:r>
          <a:endParaRPr lang="sk-SK" sz="1800" dirty="0"/>
        </a:p>
      </dgm:t>
    </dgm:pt>
    <dgm:pt modelId="{ED8ABD8E-DD1E-4F96-ABFC-C2733BB0774A}" type="parTrans" cxnId="{08B8CE54-D995-49D7-9089-313A2146FB5F}">
      <dgm:prSet/>
      <dgm:spPr/>
      <dgm:t>
        <a:bodyPr/>
        <a:lstStyle/>
        <a:p>
          <a:endParaRPr lang="sk-SK"/>
        </a:p>
      </dgm:t>
    </dgm:pt>
    <dgm:pt modelId="{9045DAB0-3765-4B62-8962-00B52DA86B8C}" type="sibTrans" cxnId="{08B8CE54-D995-49D7-9089-313A2146FB5F}">
      <dgm:prSet/>
      <dgm:spPr/>
      <dgm:t>
        <a:bodyPr/>
        <a:lstStyle/>
        <a:p>
          <a:endParaRPr lang="sk-SK"/>
        </a:p>
      </dgm:t>
    </dgm:pt>
    <dgm:pt modelId="{936D11A5-8156-4065-A83E-F3018AC8794C}">
      <dgm:prSet custT="1"/>
      <dgm:spPr/>
      <dgm:t>
        <a:bodyPr/>
        <a:lstStyle/>
        <a:p>
          <a:pPr algn="l" rtl="0"/>
          <a:r>
            <a:rPr lang="en-US" sz="1400" dirty="0" smtClean="0"/>
            <a:t>the workshop and Blueprint will encourage the members’ efforts to share experiences and best practices in innovation (</a:t>
          </a:r>
          <a:r>
            <a:rPr lang="en-US" sz="1400" b="1" dirty="0" smtClean="0"/>
            <a:t>item # 6 of APEC Accord on Innovative Development, Economic Reform and Growth</a:t>
          </a:r>
          <a:r>
            <a:rPr lang="en-US" sz="1400" smtClean="0"/>
            <a:t>); </a:t>
          </a:r>
          <a:endParaRPr lang="sk-SK" sz="1400" dirty="0"/>
        </a:p>
      </dgm:t>
    </dgm:pt>
    <dgm:pt modelId="{7076BE4B-146D-442B-B333-99CC82D9B7DF}" type="parTrans" cxnId="{33DFDF84-2D89-4A9C-9C03-AA91D7321466}">
      <dgm:prSet/>
      <dgm:spPr/>
      <dgm:t>
        <a:bodyPr/>
        <a:lstStyle/>
        <a:p>
          <a:endParaRPr lang="sk-SK"/>
        </a:p>
      </dgm:t>
    </dgm:pt>
    <dgm:pt modelId="{707A52F7-223F-42B1-AB2E-5C5867CF98F0}" type="sibTrans" cxnId="{33DFDF84-2D89-4A9C-9C03-AA91D7321466}">
      <dgm:prSet/>
      <dgm:spPr/>
      <dgm:t>
        <a:bodyPr/>
        <a:lstStyle/>
        <a:p>
          <a:endParaRPr lang="sk-SK"/>
        </a:p>
      </dgm:t>
    </dgm:pt>
    <dgm:pt modelId="{12C94ABF-A564-4F3E-80BB-E757D6ED9B00}">
      <dgm:prSet custT="1"/>
      <dgm:spPr/>
      <dgm:t>
        <a:bodyPr/>
        <a:lstStyle/>
        <a:p>
          <a:pPr rtl="0"/>
          <a:r>
            <a:rPr lang="en-US" sz="1800" b="1" dirty="0" smtClean="0"/>
            <a:t>Ties to Vietnam Host Priorities</a:t>
          </a:r>
          <a:endParaRPr lang="sk-SK" sz="1800" dirty="0"/>
        </a:p>
      </dgm:t>
    </dgm:pt>
    <dgm:pt modelId="{E7B904BF-922D-4C4B-BA88-44DCD272AAAB}" type="parTrans" cxnId="{653C54B7-ADB2-4A56-99D6-8950EC0E8BF2}">
      <dgm:prSet/>
      <dgm:spPr/>
      <dgm:t>
        <a:bodyPr/>
        <a:lstStyle/>
        <a:p>
          <a:endParaRPr lang="sk-SK"/>
        </a:p>
      </dgm:t>
    </dgm:pt>
    <dgm:pt modelId="{8985A3C4-3185-4428-8624-6618CC8281AB}" type="sibTrans" cxnId="{653C54B7-ADB2-4A56-99D6-8950EC0E8BF2}">
      <dgm:prSet/>
      <dgm:spPr/>
      <dgm:t>
        <a:bodyPr/>
        <a:lstStyle/>
        <a:p>
          <a:endParaRPr lang="sk-SK"/>
        </a:p>
      </dgm:t>
    </dgm:pt>
    <dgm:pt modelId="{B15FBEB5-A185-46F6-9FE2-947E7B5A1B51}">
      <dgm:prSet custT="1"/>
      <dgm:spPr/>
      <dgm:t>
        <a:bodyPr/>
        <a:lstStyle/>
        <a:p>
          <a:pPr rtl="0"/>
          <a:r>
            <a:rPr lang="en-US" sz="1400" dirty="0" smtClean="0"/>
            <a:t>The workshop, APEC cluster landscape analysis (Blueprint) and joint cluster mapping (Platform) will connect key stakeholders to  facilitate the development of each Economy’s growth points  - clusters and </a:t>
          </a:r>
          <a:r>
            <a:rPr lang="en-US" sz="1400" b="1" dirty="0" smtClean="0"/>
            <a:t>contribute to innovative growth of APEC Economies</a:t>
          </a:r>
          <a:endParaRPr lang="sk-SK" sz="1400" dirty="0"/>
        </a:p>
      </dgm:t>
    </dgm:pt>
    <dgm:pt modelId="{9A78DAB9-E1C0-4DAD-83D9-B9ED9F98449D}" type="parTrans" cxnId="{11C940ED-25CE-442C-9F85-7E4B6EA90073}">
      <dgm:prSet/>
      <dgm:spPr/>
      <dgm:t>
        <a:bodyPr/>
        <a:lstStyle/>
        <a:p>
          <a:endParaRPr lang="sk-SK"/>
        </a:p>
      </dgm:t>
    </dgm:pt>
    <dgm:pt modelId="{AFF0F8D1-4FD0-4919-A896-E6C891148AB4}" type="sibTrans" cxnId="{11C940ED-25CE-442C-9F85-7E4B6EA90073}">
      <dgm:prSet/>
      <dgm:spPr/>
      <dgm:t>
        <a:bodyPr/>
        <a:lstStyle/>
        <a:p>
          <a:endParaRPr lang="sk-SK"/>
        </a:p>
      </dgm:t>
    </dgm:pt>
    <dgm:pt modelId="{2CC0FF82-58E1-4A76-ADE3-EB50E7DDA15B}">
      <dgm:prSet custT="1"/>
      <dgm:spPr/>
      <dgm:t>
        <a:bodyPr/>
        <a:lstStyle/>
        <a:p>
          <a:pPr rtl="0"/>
          <a:r>
            <a:rPr lang="en-US" sz="1800" b="1" dirty="0" smtClean="0"/>
            <a:t>Ties to PPSTI 2017 Priorities</a:t>
          </a:r>
          <a:endParaRPr lang="sk-SK" sz="1800" dirty="0"/>
        </a:p>
      </dgm:t>
    </dgm:pt>
    <dgm:pt modelId="{143DC452-65B1-4963-BDBB-700B355807B3}" type="parTrans" cxnId="{196A4F8B-318F-43C1-BC40-8C9445051087}">
      <dgm:prSet/>
      <dgm:spPr/>
      <dgm:t>
        <a:bodyPr/>
        <a:lstStyle/>
        <a:p>
          <a:endParaRPr lang="sk-SK"/>
        </a:p>
      </dgm:t>
    </dgm:pt>
    <dgm:pt modelId="{633D22E2-8054-4458-B6EF-C640410163DC}" type="sibTrans" cxnId="{196A4F8B-318F-43C1-BC40-8C9445051087}">
      <dgm:prSet/>
      <dgm:spPr/>
      <dgm:t>
        <a:bodyPr/>
        <a:lstStyle/>
        <a:p>
          <a:endParaRPr lang="sk-SK"/>
        </a:p>
      </dgm:t>
    </dgm:pt>
    <dgm:pt modelId="{491BE6BB-F994-4F1D-BEB2-DE411C0C601F}">
      <dgm:prSet custT="1"/>
      <dgm:spPr/>
      <dgm:t>
        <a:bodyPr/>
        <a:lstStyle/>
        <a:p>
          <a:pPr rtl="0"/>
          <a:r>
            <a:rPr lang="en-US" sz="1400" b="1" u="sng" dirty="0" smtClean="0"/>
            <a:t>“a PEC:</a:t>
          </a:r>
          <a:r>
            <a:rPr lang="en-US" sz="1400" dirty="0" smtClean="0"/>
            <a:t>  </a:t>
          </a:r>
          <a:r>
            <a:rPr lang="en-US" sz="1400" b="1" u="sng" dirty="0" smtClean="0"/>
            <a:t>P</a:t>
          </a:r>
          <a:r>
            <a:rPr lang="en-US" sz="1400" dirty="0" smtClean="0"/>
            <a:t>latform for the </a:t>
          </a:r>
          <a:r>
            <a:rPr lang="en-US" sz="1400" b="1" u="sng" dirty="0" smtClean="0"/>
            <a:t>E</a:t>
          </a:r>
          <a:r>
            <a:rPr lang="en-US" sz="1400" dirty="0" smtClean="0"/>
            <a:t>conomies’ </a:t>
          </a:r>
          <a:r>
            <a:rPr lang="en-US" sz="1400" b="1" u="sng" dirty="0" smtClean="0"/>
            <a:t>C</a:t>
          </a:r>
          <a:r>
            <a:rPr lang="en-US" sz="1400" dirty="0" smtClean="0"/>
            <a:t>lusters” will establish a user-friendly network for </a:t>
          </a:r>
          <a:r>
            <a:rPr lang="en-GB" sz="1400" dirty="0" smtClean="0"/>
            <a:t>STI partnership among government, academia and private sector</a:t>
          </a:r>
          <a:r>
            <a:rPr lang="en-US" sz="1400" dirty="0" smtClean="0"/>
            <a:t> in Asia-Pacific (</a:t>
          </a:r>
          <a:r>
            <a:rPr lang="en-US" sz="1400" b="1" dirty="0" smtClean="0"/>
            <a:t>Supporting  strong STI ecosystems in the APEC region</a:t>
          </a:r>
          <a:r>
            <a:rPr lang="en-US" sz="1400" dirty="0" smtClean="0"/>
            <a:t>)</a:t>
          </a:r>
          <a:endParaRPr lang="sk-SK" sz="1400" dirty="0"/>
        </a:p>
      </dgm:t>
    </dgm:pt>
    <dgm:pt modelId="{E74C8F0C-21C2-43AA-962F-C824D270FBA5}" type="parTrans" cxnId="{E3B7984C-9B37-4EAC-A3B5-FA2DC51370F2}">
      <dgm:prSet/>
      <dgm:spPr/>
      <dgm:t>
        <a:bodyPr/>
        <a:lstStyle/>
        <a:p>
          <a:endParaRPr lang="sk-SK"/>
        </a:p>
      </dgm:t>
    </dgm:pt>
    <dgm:pt modelId="{C1294EAF-2BB5-4998-9275-17D13A7D010C}" type="sibTrans" cxnId="{E3B7984C-9B37-4EAC-A3B5-FA2DC51370F2}">
      <dgm:prSet/>
      <dgm:spPr/>
      <dgm:t>
        <a:bodyPr/>
        <a:lstStyle/>
        <a:p>
          <a:endParaRPr lang="sk-SK"/>
        </a:p>
      </dgm:t>
    </dgm:pt>
    <dgm:pt modelId="{3629D11B-16DF-4EB2-853F-2A7E9F50BAE8}">
      <dgm:prSet custT="1"/>
      <dgm:spPr/>
      <dgm:t>
        <a:bodyPr/>
        <a:lstStyle/>
        <a:p>
          <a:pPr algn="l" rtl="0"/>
          <a:r>
            <a:rPr lang="en-US" sz="1400" b="1" u="sng" dirty="0" smtClean="0"/>
            <a:t>“a PEC:</a:t>
          </a:r>
          <a:r>
            <a:rPr lang="en-US" sz="1400" dirty="0" smtClean="0"/>
            <a:t> </a:t>
          </a:r>
          <a:r>
            <a:rPr lang="en-US" sz="1400" b="1" u="sng" dirty="0" smtClean="0"/>
            <a:t>a P</a:t>
          </a:r>
          <a:r>
            <a:rPr lang="en-US" sz="1400" dirty="0" smtClean="0"/>
            <a:t>latform for the </a:t>
          </a:r>
          <a:r>
            <a:rPr lang="en-US" sz="1400" b="1" u="sng" dirty="0" smtClean="0"/>
            <a:t>E</a:t>
          </a:r>
          <a:r>
            <a:rPr lang="en-US" sz="1400" dirty="0" smtClean="0"/>
            <a:t>conomies’ </a:t>
          </a:r>
          <a:r>
            <a:rPr lang="en-US" sz="1400" b="1" u="sng" dirty="0" smtClean="0"/>
            <a:t>C</a:t>
          </a:r>
          <a:r>
            <a:rPr lang="en-US" sz="1400" dirty="0" smtClean="0"/>
            <a:t>lusters” will promote cooperation in </a:t>
          </a:r>
          <a:r>
            <a:rPr lang="en-GB" sz="1400" dirty="0" smtClean="0"/>
            <a:t>STI, </a:t>
          </a:r>
          <a:r>
            <a:rPr lang="en-US" sz="1400" dirty="0" smtClean="0"/>
            <a:t>improve the environment for innovation (</a:t>
          </a:r>
          <a:r>
            <a:rPr lang="en-US" sz="1400" b="1" dirty="0" smtClean="0"/>
            <a:t>item # 16</a:t>
          </a:r>
          <a:r>
            <a:rPr lang="en-US" sz="1400" dirty="0" smtClean="0"/>
            <a:t>) and contribute to the establishment of APEC databases on innovative best practices and service platforms to improve the competitiveness of SMEs (</a:t>
          </a:r>
          <a:r>
            <a:rPr lang="en-US" sz="1400" b="1" dirty="0" smtClean="0"/>
            <a:t>item # 19</a:t>
          </a:r>
          <a:r>
            <a:rPr lang="en-US" sz="1400" dirty="0" smtClean="0"/>
            <a:t>). </a:t>
          </a:r>
          <a:endParaRPr lang="sk-SK" sz="1400" dirty="0"/>
        </a:p>
      </dgm:t>
    </dgm:pt>
    <dgm:pt modelId="{C711D814-1F87-4F99-A5D8-9C79623E9F80}" type="sibTrans" cxnId="{539A3D3F-2D48-4230-B17C-DC102ED9BEA2}">
      <dgm:prSet/>
      <dgm:spPr/>
      <dgm:t>
        <a:bodyPr/>
        <a:lstStyle/>
        <a:p>
          <a:endParaRPr lang="sk-SK"/>
        </a:p>
      </dgm:t>
    </dgm:pt>
    <dgm:pt modelId="{2939B7F4-E5A1-4ABF-98B3-61D134763A6B}" type="parTrans" cxnId="{539A3D3F-2D48-4230-B17C-DC102ED9BEA2}">
      <dgm:prSet/>
      <dgm:spPr/>
      <dgm:t>
        <a:bodyPr/>
        <a:lstStyle/>
        <a:p>
          <a:endParaRPr lang="sk-SK"/>
        </a:p>
      </dgm:t>
    </dgm:pt>
    <dgm:pt modelId="{E405ECBA-2B6E-4FCA-A80A-9E2280878EDF}" type="pres">
      <dgm:prSet presAssocID="{7AC60752-99C6-4E8C-BCD7-09C34514F8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85CEF24B-F815-4B62-A540-C318E4EF25BC}" type="pres">
      <dgm:prSet presAssocID="{DFC3F247-C806-4887-B7E9-2C0EA723AF0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C63EDDF2-92ED-4913-85C4-D052131A9C33}" type="pres">
      <dgm:prSet presAssocID="{DFC3F247-C806-4887-B7E9-2C0EA723AF0B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91B24D3-957A-4731-BD32-67170BD94EEE}" type="pres">
      <dgm:prSet presAssocID="{12C94ABF-A564-4F3E-80BB-E757D6ED9B0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6C19C80-8612-4B01-8E22-2EA507F2D185}" type="pres">
      <dgm:prSet presAssocID="{12C94ABF-A564-4F3E-80BB-E757D6ED9B0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40A11029-4B30-4DC7-8B10-23B951B4EBAE}" type="pres">
      <dgm:prSet presAssocID="{2CC0FF82-58E1-4A76-ADE3-EB50E7DDA15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3D1A203-34AE-4B1E-B337-DEFF150E6913}" type="pres">
      <dgm:prSet presAssocID="{2CC0FF82-58E1-4A76-ADE3-EB50E7DDA15B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08B8CE54-D995-49D7-9089-313A2146FB5F}" srcId="{7AC60752-99C6-4E8C-BCD7-09C34514F895}" destId="{DFC3F247-C806-4887-B7E9-2C0EA723AF0B}" srcOrd="0" destOrd="0" parTransId="{ED8ABD8E-DD1E-4F96-ABFC-C2733BB0774A}" sibTransId="{9045DAB0-3765-4B62-8962-00B52DA86B8C}"/>
    <dgm:cxn modelId="{11C940ED-25CE-442C-9F85-7E4B6EA90073}" srcId="{12C94ABF-A564-4F3E-80BB-E757D6ED9B00}" destId="{B15FBEB5-A185-46F6-9FE2-947E7B5A1B51}" srcOrd="0" destOrd="0" parTransId="{9A78DAB9-E1C0-4DAD-83D9-B9ED9F98449D}" sibTransId="{AFF0F8D1-4FD0-4919-A896-E6C891148AB4}"/>
    <dgm:cxn modelId="{653C54B7-ADB2-4A56-99D6-8950EC0E8BF2}" srcId="{7AC60752-99C6-4E8C-BCD7-09C34514F895}" destId="{12C94ABF-A564-4F3E-80BB-E757D6ED9B00}" srcOrd="1" destOrd="0" parTransId="{E7B904BF-922D-4C4B-BA88-44DCD272AAAB}" sibTransId="{8985A3C4-3185-4428-8624-6618CC8281AB}"/>
    <dgm:cxn modelId="{E6B26EED-0C36-4D66-B38B-2C98A4A538EC}" type="presOf" srcId="{DFC3F247-C806-4887-B7E9-2C0EA723AF0B}" destId="{85CEF24B-F815-4B62-A540-C318E4EF25BC}" srcOrd="0" destOrd="0" presId="urn:microsoft.com/office/officeart/2005/8/layout/vList2"/>
    <dgm:cxn modelId="{36FAA8D6-4BE1-4DAE-90CC-A6D918120519}" type="presOf" srcId="{3629D11B-16DF-4EB2-853F-2A7E9F50BAE8}" destId="{C63EDDF2-92ED-4913-85C4-D052131A9C33}" srcOrd="0" destOrd="1" presId="urn:microsoft.com/office/officeart/2005/8/layout/vList2"/>
    <dgm:cxn modelId="{E3B7984C-9B37-4EAC-A3B5-FA2DC51370F2}" srcId="{2CC0FF82-58E1-4A76-ADE3-EB50E7DDA15B}" destId="{491BE6BB-F994-4F1D-BEB2-DE411C0C601F}" srcOrd="0" destOrd="0" parTransId="{E74C8F0C-21C2-43AA-962F-C824D270FBA5}" sibTransId="{C1294EAF-2BB5-4998-9275-17D13A7D010C}"/>
    <dgm:cxn modelId="{B06C975F-F5F3-4792-889B-6956B6C5BB35}" type="presOf" srcId="{12C94ABF-A564-4F3E-80BB-E757D6ED9B00}" destId="{191B24D3-957A-4731-BD32-67170BD94EEE}" srcOrd="0" destOrd="0" presId="urn:microsoft.com/office/officeart/2005/8/layout/vList2"/>
    <dgm:cxn modelId="{539A3D3F-2D48-4230-B17C-DC102ED9BEA2}" srcId="{DFC3F247-C806-4887-B7E9-2C0EA723AF0B}" destId="{3629D11B-16DF-4EB2-853F-2A7E9F50BAE8}" srcOrd="1" destOrd="0" parTransId="{2939B7F4-E5A1-4ABF-98B3-61D134763A6B}" sibTransId="{C711D814-1F87-4F99-A5D8-9C79623E9F80}"/>
    <dgm:cxn modelId="{D63BB2E1-1742-4A5C-BCC7-C65A87493D02}" type="presOf" srcId="{B15FBEB5-A185-46F6-9FE2-947E7B5A1B51}" destId="{86C19C80-8612-4B01-8E22-2EA507F2D185}" srcOrd="0" destOrd="0" presId="urn:microsoft.com/office/officeart/2005/8/layout/vList2"/>
    <dgm:cxn modelId="{B0D05FBF-2B85-4ECD-86D3-DB2ED86F1BD0}" type="presOf" srcId="{7AC60752-99C6-4E8C-BCD7-09C34514F895}" destId="{E405ECBA-2B6E-4FCA-A80A-9E2280878EDF}" srcOrd="0" destOrd="0" presId="urn:microsoft.com/office/officeart/2005/8/layout/vList2"/>
    <dgm:cxn modelId="{B70A78C0-E9A3-48A4-BEB3-28989DE02210}" type="presOf" srcId="{2CC0FF82-58E1-4A76-ADE3-EB50E7DDA15B}" destId="{40A11029-4B30-4DC7-8B10-23B951B4EBAE}" srcOrd="0" destOrd="0" presId="urn:microsoft.com/office/officeart/2005/8/layout/vList2"/>
    <dgm:cxn modelId="{196A4F8B-318F-43C1-BC40-8C9445051087}" srcId="{7AC60752-99C6-4E8C-BCD7-09C34514F895}" destId="{2CC0FF82-58E1-4A76-ADE3-EB50E7DDA15B}" srcOrd="2" destOrd="0" parTransId="{143DC452-65B1-4963-BDBB-700B355807B3}" sibTransId="{633D22E2-8054-4458-B6EF-C640410163DC}"/>
    <dgm:cxn modelId="{5371CADD-B5A5-4176-B712-5AA9F5A7F112}" type="presOf" srcId="{491BE6BB-F994-4F1D-BEB2-DE411C0C601F}" destId="{F3D1A203-34AE-4B1E-B337-DEFF150E6913}" srcOrd="0" destOrd="0" presId="urn:microsoft.com/office/officeart/2005/8/layout/vList2"/>
    <dgm:cxn modelId="{E4004644-919B-43E0-8C1E-B0063CC9240B}" type="presOf" srcId="{936D11A5-8156-4065-A83E-F3018AC8794C}" destId="{C63EDDF2-92ED-4913-85C4-D052131A9C33}" srcOrd="0" destOrd="0" presId="urn:microsoft.com/office/officeart/2005/8/layout/vList2"/>
    <dgm:cxn modelId="{33DFDF84-2D89-4A9C-9C03-AA91D7321466}" srcId="{DFC3F247-C806-4887-B7E9-2C0EA723AF0B}" destId="{936D11A5-8156-4065-A83E-F3018AC8794C}" srcOrd="0" destOrd="0" parTransId="{7076BE4B-146D-442B-B333-99CC82D9B7DF}" sibTransId="{707A52F7-223F-42B1-AB2E-5C5867CF98F0}"/>
    <dgm:cxn modelId="{755BFDC1-A49A-484C-8F0F-6C7C2AE728CD}" type="presParOf" srcId="{E405ECBA-2B6E-4FCA-A80A-9E2280878EDF}" destId="{85CEF24B-F815-4B62-A540-C318E4EF25BC}" srcOrd="0" destOrd="0" presId="urn:microsoft.com/office/officeart/2005/8/layout/vList2"/>
    <dgm:cxn modelId="{08543E95-C552-4B51-9859-168F502FEEBF}" type="presParOf" srcId="{E405ECBA-2B6E-4FCA-A80A-9E2280878EDF}" destId="{C63EDDF2-92ED-4913-85C4-D052131A9C33}" srcOrd="1" destOrd="0" presId="urn:microsoft.com/office/officeart/2005/8/layout/vList2"/>
    <dgm:cxn modelId="{FEC0D75C-3615-420D-8C1E-C34D32E0BF14}" type="presParOf" srcId="{E405ECBA-2B6E-4FCA-A80A-9E2280878EDF}" destId="{191B24D3-957A-4731-BD32-67170BD94EEE}" srcOrd="2" destOrd="0" presId="urn:microsoft.com/office/officeart/2005/8/layout/vList2"/>
    <dgm:cxn modelId="{C21E440F-8D8B-4593-BD15-3A92D99252EE}" type="presParOf" srcId="{E405ECBA-2B6E-4FCA-A80A-9E2280878EDF}" destId="{86C19C80-8612-4B01-8E22-2EA507F2D185}" srcOrd="3" destOrd="0" presId="urn:microsoft.com/office/officeart/2005/8/layout/vList2"/>
    <dgm:cxn modelId="{3874E85A-330D-4610-B710-58036FD5D51B}" type="presParOf" srcId="{E405ECBA-2B6E-4FCA-A80A-9E2280878EDF}" destId="{40A11029-4B30-4DC7-8B10-23B951B4EBAE}" srcOrd="4" destOrd="0" presId="urn:microsoft.com/office/officeart/2005/8/layout/vList2"/>
    <dgm:cxn modelId="{56FBC8E4-F624-47B1-9386-B2DB61895594}" type="presParOf" srcId="{E405ECBA-2B6E-4FCA-A80A-9E2280878EDF}" destId="{F3D1A203-34AE-4B1E-B337-DEFF150E691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88BE8C-C8D5-44E4-A8AF-21D74F2EC32B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83D5958-18C3-4CED-AA9A-7DDAF8E3B66F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200" b="1" dirty="0" smtClean="0"/>
            <a:t>Oct-Nov/</a:t>
          </a:r>
          <a:br>
            <a:rPr lang="en-US" sz="1200" b="1" dirty="0" smtClean="0"/>
          </a:br>
          <a:r>
            <a:rPr lang="en-US" sz="1200" b="1" dirty="0" smtClean="0"/>
            <a:t>2017</a:t>
          </a:r>
          <a:endParaRPr lang="en-US" sz="1200" b="1" dirty="0"/>
        </a:p>
      </dgm:t>
    </dgm:pt>
    <dgm:pt modelId="{5A1F3C53-7CBA-4E93-8C12-A3165F87759A}" type="parTrans" cxnId="{E0BD566B-1757-455C-B126-B9ABFD060568}">
      <dgm:prSet/>
      <dgm:spPr/>
      <dgm:t>
        <a:bodyPr/>
        <a:lstStyle/>
        <a:p>
          <a:endParaRPr lang="en-US"/>
        </a:p>
      </dgm:t>
    </dgm:pt>
    <dgm:pt modelId="{0C7286D4-B467-402E-9475-3657F0F1EFE2}" type="sibTrans" cxnId="{E0BD566B-1757-455C-B126-B9ABFD060568}">
      <dgm:prSet/>
      <dgm:spPr/>
      <dgm:t>
        <a:bodyPr/>
        <a:lstStyle/>
        <a:p>
          <a:endParaRPr lang="en-US"/>
        </a:p>
      </dgm:t>
    </dgm:pt>
    <dgm:pt modelId="{71133C46-3778-4392-A5BF-8221F80AAC7C}">
      <dgm:prSet phldrT="[Text]" custT="1"/>
      <dgm:spPr/>
      <dgm:t>
        <a:bodyPr/>
        <a:lstStyle/>
        <a:p>
          <a:r>
            <a:rPr lang="en-US" sz="1200" b="1" dirty="0" smtClean="0"/>
            <a:t>Before SOM 1/2019</a:t>
          </a:r>
          <a:endParaRPr lang="en-US" sz="1200" dirty="0"/>
        </a:p>
      </dgm:t>
    </dgm:pt>
    <dgm:pt modelId="{58FEBA8C-13D8-43EA-9B2C-D753D06BD2DC}" type="parTrans" cxnId="{DE580D7A-EA25-4BDF-8853-91727E1F0EAF}">
      <dgm:prSet/>
      <dgm:spPr/>
      <dgm:t>
        <a:bodyPr/>
        <a:lstStyle/>
        <a:p>
          <a:endParaRPr lang="en-US"/>
        </a:p>
      </dgm:t>
    </dgm:pt>
    <dgm:pt modelId="{7D684579-AC7D-4535-90B2-5C584E253F49}" type="sibTrans" cxnId="{DE580D7A-EA25-4BDF-8853-91727E1F0EAF}">
      <dgm:prSet/>
      <dgm:spPr/>
      <dgm:t>
        <a:bodyPr/>
        <a:lstStyle/>
        <a:p>
          <a:endParaRPr lang="en-US"/>
        </a:p>
      </dgm:t>
    </dgm:pt>
    <dgm:pt modelId="{A6CFA9A1-6E8B-4775-B84E-33AB95497209}">
      <dgm:prSet phldrT="[Text]" custT="1"/>
      <dgm:spPr/>
      <dgm:t>
        <a:bodyPr/>
        <a:lstStyle/>
        <a:p>
          <a:r>
            <a:rPr lang="en-US" sz="1200" b="1" dirty="0" smtClean="0"/>
            <a:t>SOM 1/2019</a:t>
          </a:r>
          <a:endParaRPr lang="en-US" sz="1200" dirty="0"/>
        </a:p>
      </dgm:t>
    </dgm:pt>
    <dgm:pt modelId="{9ED714FC-85E0-4655-8F0B-55B6C62EDD03}" type="parTrans" cxnId="{ABF07C76-6715-46FF-877D-C49C453C7CAE}">
      <dgm:prSet/>
      <dgm:spPr/>
      <dgm:t>
        <a:bodyPr/>
        <a:lstStyle/>
        <a:p>
          <a:endParaRPr lang="en-US"/>
        </a:p>
      </dgm:t>
    </dgm:pt>
    <dgm:pt modelId="{8EC0356F-99F3-47A3-9B40-927682C18C63}" type="sibTrans" cxnId="{ABF07C76-6715-46FF-877D-C49C453C7CAE}">
      <dgm:prSet/>
      <dgm:spPr/>
      <dgm:t>
        <a:bodyPr/>
        <a:lstStyle/>
        <a:p>
          <a:endParaRPr lang="en-US"/>
        </a:p>
      </dgm:t>
    </dgm:pt>
    <dgm:pt modelId="{1023504F-1185-40CE-B193-51525BF203D7}">
      <dgm:prSet phldrT="[Text]" custT="1"/>
      <dgm:spPr/>
      <dgm:t>
        <a:bodyPr/>
        <a:lstStyle/>
        <a:p>
          <a:r>
            <a:rPr lang="en-US" sz="1200" b="1" dirty="0" smtClean="0"/>
            <a:t>Before SOM 1/2018</a:t>
          </a:r>
          <a:endParaRPr lang="en-US" sz="1200" b="1" dirty="0"/>
        </a:p>
      </dgm:t>
    </dgm:pt>
    <dgm:pt modelId="{49D397A4-3647-447B-A0A9-38431891ADB5}" type="parTrans" cxnId="{F7EB8CF8-186B-435C-A8FB-1256FA0CBF42}">
      <dgm:prSet/>
      <dgm:spPr/>
      <dgm:t>
        <a:bodyPr/>
        <a:lstStyle/>
        <a:p>
          <a:endParaRPr lang="en-US"/>
        </a:p>
      </dgm:t>
    </dgm:pt>
    <dgm:pt modelId="{57152AEA-E2BC-4ACA-96A3-B94E5CA63028}" type="sibTrans" cxnId="{F7EB8CF8-186B-435C-A8FB-1256FA0CBF42}">
      <dgm:prSet/>
      <dgm:spPr/>
      <dgm:t>
        <a:bodyPr/>
        <a:lstStyle/>
        <a:p>
          <a:endParaRPr lang="en-US"/>
        </a:p>
      </dgm:t>
    </dgm:pt>
    <dgm:pt modelId="{864214D5-B727-46E0-8399-E820A7AF6040}">
      <dgm:prSet phldrT="[Text]" custT="1"/>
      <dgm:spPr/>
      <dgm:t>
        <a:bodyPr/>
        <a:lstStyle/>
        <a:p>
          <a:r>
            <a:rPr lang="en-US" sz="1200" b="1" dirty="0" smtClean="0"/>
            <a:t>SOM 1/2018</a:t>
          </a:r>
          <a:endParaRPr lang="en-US" sz="1200" b="1" dirty="0"/>
        </a:p>
      </dgm:t>
    </dgm:pt>
    <dgm:pt modelId="{6B315955-EAE5-459D-8B31-06EAF1FDD885}" type="parTrans" cxnId="{E9C06B83-8276-47AB-8F06-906EFE652E94}">
      <dgm:prSet/>
      <dgm:spPr/>
      <dgm:t>
        <a:bodyPr/>
        <a:lstStyle/>
        <a:p>
          <a:endParaRPr lang="en-US"/>
        </a:p>
      </dgm:t>
    </dgm:pt>
    <dgm:pt modelId="{558E383D-0360-4D49-B385-502B9FA3E1A1}" type="sibTrans" cxnId="{E9C06B83-8276-47AB-8F06-906EFE652E94}">
      <dgm:prSet/>
      <dgm:spPr/>
      <dgm:t>
        <a:bodyPr/>
        <a:lstStyle/>
        <a:p>
          <a:endParaRPr lang="en-US"/>
        </a:p>
      </dgm:t>
    </dgm:pt>
    <dgm:pt modelId="{D229C343-CACA-4BBF-BF61-E28F2DFFDDBC}">
      <dgm:prSet phldrT="[Text]" custT="1"/>
      <dgm:spPr/>
      <dgm:t>
        <a:bodyPr/>
        <a:lstStyle/>
        <a:p>
          <a:r>
            <a:rPr lang="en-US" sz="1200" b="1" dirty="0" smtClean="0"/>
            <a:t>After</a:t>
          </a:r>
          <a:br>
            <a:rPr lang="en-US" sz="1200" b="1" dirty="0" smtClean="0"/>
          </a:br>
          <a:r>
            <a:rPr lang="en-US" sz="1200" b="1" dirty="0" smtClean="0"/>
            <a:t>SOM 1/2018</a:t>
          </a:r>
          <a:endParaRPr lang="en-US" sz="1200" b="1" dirty="0"/>
        </a:p>
      </dgm:t>
    </dgm:pt>
    <dgm:pt modelId="{C4EE1C01-413D-4EEA-A4A5-ABE110B166FD}" type="parTrans" cxnId="{9209E43C-B87D-48E3-A04A-4308AFABDC84}">
      <dgm:prSet/>
      <dgm:spPr/>
      <dgm:t>
        <a:bodyPr/>
        <a:lstStyle/>
        <a:p>
          <a:endParaRPr lang="en-US"/>
        </a:p>
      </dgm:t>
    </dgm:pt>
    <dgm:pt modelId="{DE70505A-B689-48D3-AB65-ABDBEE528335}" type="sibTrans" cxnId="{9209E43C-B87D-48E3-A04A-4308AFABDC84}">
      <dgm:prSet/>
      <dgm:spPr/>
      <dgm:t>
        <a:bodyPr/>
        <a:lstStyle/>
        <a:p>
          <a:endParaRPr lang="en-US"/>
        </a:p>
      </dgm:t>
    </dgm:pt>
    <dgm:pt modelId="{DAAA869A-0081-4B1D-A520-2FDF62CE3C1F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sz="1200" b="1" dirty="0" smtClean="0"/>
            <a:t>SOM 2/2018</a:t>
          </a:r>
          <a:endParaRPr lang="en-US" sz="1200" dirty="0"/>
        </a:p>
      </dgm:t>
    </dgm:pt>
    <dgm:pt modelId="{A8555EF0-2150-44FE-8CBF-FF3435E216B5}" type="parTrans" cxnId="{8C2DFD2D-D72E-467E-94E1-A608A9C90993}">
      <dgm:prSet/>
      <dgm:spPr/>
      <dgm:t>
        <a:bodyPr/>
        <a:lstStyle/>
        <a:p>
          <a:endParaRPr lang="en-US"/>
        </a:p>
      </dgm:t>
    </dgm:pt>
    <dgm:pt modelId="{635ECF6E-32C5-42A1-9CB1-E7653C945464}" type="sibTrans" cxnId="{8C2DFD2D-D72E-467E-94E1-A608A9C90993}">
      <dgm:prSet/>
      <dgm:spPr/>
      <dgm:t>
        <a:bodyPr/>
        <a:lstStyle/>
        <a:p>
          <a:endParaRPr lang="en-US"/>
        </a:p>
      </dgm:t>
    </dgm:pt>
    <dgm:pt modelId="{432BB5A7-739D-40A9-AE9F-918C6F94507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/>
            <a:t>After SOM 1/2019</a:t>
          </a:r>
          <a:endParaRPr lang="en-US" dirty="0"/>
        </a:p>
      </dgm:t>
    </dgm:pt>
    <dgm:pt modelId="{F60BF86C-422D-42A5-8E82-1B64D85757F4}" type="parTrans" cxnId="{BE72CA0C-C2B1-423D-8202-EE07919B52E9}">
      <dgm:prSet/>
      <dgm:spPr/>
      <dgm:t>
        <a:bodyPr/>
        <a:lstStyle/>
        <a:p>
          <a:endParaRPr lang="ru-RU"/>
        </a:p>
      </dgm:t>
    </dgm:pt>
    <dgm:pt modelId="{5AA06A74-946E-46FE-884B-2A954AB2C882}" type="sibTrans" cxnId="{BE72CA0C-C2B1-423D-8202-EE07919B52E9}">
      <dgm:prSet/>
      <dgm:spPr/>
      <dgm:t>
        <a:bodyPr/>
        <a:lstStyle/>
        <a:p>
          <a:endParaRPr lang="ru-RU"/>
        </a:p>
      </dgm:t>
    </dgm:pt>
    <dgm:pt modelId="{91EFD658-3B8A-4E54-BE2A-17F58C3B6567}">
      <dgm:prSet phldrT="[Text]"/>
      <dgm:spPr/>
      <dgm:t>
        <a:bodyPr/>
        <a:lstStyle/>
        <a:p>
          <a:r>
            <a:rPr lang="en-US" b="1" dirty="0" smtClean="0"/>
            <a:t>SOM 2/2019</a:t>
          </a:r>
          <a:endParaRPr lang="en-US" dirty="0"/>
        </a:p>
      </dgm:t>
    </dgm:pt>
    <dgm:pt modelId="{493DD7E5-20B7-4BF6-AF93-8514EADCAA7E}" type="parTrans" cxnId="{08C1CCFC-4C8C-447A-82BA-EE70A0F73188}">
      <dgm:prSet/>
      <dgm:spPr/>
      <dgm:t>
        <a:bodyPr/>
        <a:lstStyle/>
        <a:p>
          <a:endParaRPr lang="ru-RU"/>
        </a:p>
      </dgm:t>
    </dgm:pt>
    <dgm:pt modelId="{6045425E-0057-4B9F-A7AD-06ED91521245}" type="sibTrans" cxnId="{08C1CCFC-4C8C-447A-82BA-EE70A0F73188}">
      <dgm:prSet/>
      <dgm:spPr/>
      <dgm:t>
        <a:bodyPr/>
        <a:lstStyle/>
        <a:p>
          <a:endParaRPr lang="ru-RU"/>
        </a:p>
      </dgm:t>
    </dgm:pt>
    <dgm:pt modelId="{991FD9C5-3D4A-48A8-9CB8-43879F391D12}" type="pres">
      <dgm:prSet presAssocID="{0B88BE8C-C8D5-44E4-A8AF-21D74F2EC32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A1EFC2-F912-4C25-8C8A-EBCAE6AD322F}" type="pres">
      <dgm:prSet presAssocID="{683D5958-18C3-4CED-AA9A-7DDAF8E3B66F}" presName="parTxOnly" presStyleLbl="node1" presStyleIdx="0" presStyleCnt="9" custScaleX="134210" custScaleY="194392" custLinFactNeighborX="-24620" custLinFactNeighborY="592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DC807-1274-48AE-BD3A-D055A55EA019}" type="pres">
      <dgm:prSet presAssocID="{0C7286D4-B467-402E-9475-3657F0F1EFE2}" presName="parTxOnlySpace" presStyleCnt="0"/>
      <dgm:spPr/>
      <dgm:t>
        <a:bodyPr/>
        <a:lstStyle/>
        <a:p>
          <a:endParaRPr lang="en-US"/>
        </a:p>
      </dgm:t>
    </dgm:pt>
    <dgm:pt modelId="{6109819E-36CC-4DEF-B3A5-3486A451AB79}" type="pres">
      <dgm:prSet presAssocID="{1023504F-1185-40CE-B193-51525BF203D7}" presName="parTxOnly" presStyleLbl="node1" presStyleIdx="1" presStyleCnt="9" custScaleX="172513" custScaleY="194392" custLinFactX="-6475" custLinFactNeighborX="-100000" custLinFactNeighborY="582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841703-4E08-4465-84C8-F6C888A6B8BD}" type="pres">
      <dgm:prSet presAssocID="{57152AEA-E2BC-4ACA-96A3-B94E5CA63028}" presName="parTxOnlySpace" presStyleCnt="0"/>
      <dgm:spPr/>
      <dgm:t>
        <a:bodyPr/>
        <a:lstStyle/>
        <a:p>
          <a:endParaRPr lang="en-US"/>
        </a:p>
      </dgm:t>
    </dgm:pt>
    <dgm:pt modelId="{9DA09318-F0EA-4E9A-8670-2417365DFC71}" type="pres">
      <dgm:prSet presAssocID="{864214D5-B727-46E0-8399-E820A7AF6040}" presName="parTxOnly" presStyleLbl="node1" presStyleIdx="2" presStyleCnt="9" custScaleX="148443" custScaleY="194392" custLinFactX="-23662" custLinFactNeighborX="-100000" custLinFactNeighborY="592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DD0B64-224C-45E6-8837-23BA8BC9FF6C}" type="pres">
      <dgm:prSet presAssocID="{558E383D-0360-4D49-B385-502B9FA3E1A1}" presName="parTxOnlySpace" presStyleCnt="0"/>
      <dgm:spPr/>
      <dgm:t>
        <a:bodyPr/>
        <a:lstStyle/>
        <a:p>
          <a:endParaRPr lang="en-US"/>
        </a:p>
      </dgm:t>
    </dgm:pt>
    <dgm:pt modelId="{30FAE1AD-5085-431B-9267-32026806BB80}" type="pres">
      <dgm:prSet presAssocID="{D229C343-CACA-4BBF-BF61-E28F2DFFDDBC}" presName="parTxOnly" presStyleLbl="node1" presStyleIdx="3" presStyleCnt="9" custScaleX="161935" custScaleY="194392" custLinFactX="-40083" custLinFactNeighborX="-100000" custLinFactNeighborY="575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F42B5-FCAB-4512-A767-2C98243F8386}" type="pres">
      <dgm:prSet presAssocID="{DE70505A-B689-48D3-AB65-ABDBEE528335}" presName="parTxOnlySpace" presStyleCnt="0"/>
      <dgm:spPr/>
      <dgm:t>
        <a:bodyPr/>
        <a:lstStyle/>
        <a:p>
          <a:endParaRPr lang="en-US"/>
        </a:p>
      </dgm:t>
    </dgm:pt>
    <dgm:pt modelId="{EEF3D9E0-CE7F-4D53-A263-084F647CF55F}" type="pres">
      <dgm:prSet presAssocID="{DAAA869A-0081-4B1D-A520-2FDF62CE3C1F}" presName="parTxOnly" presStyleLbl="node1" presStyleIdx="4" presStyleCnt="9" custScaleX="146885" custScaleY="194392" custLinFactX="-54077" custLinFactNeighborX="-100000" custLinFactNeighborY="573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235B32-0F94-497C-B4F8-12BF8D54BE92}" type="pres">
      <dgm:prSet presAssocID="{635ECF6E-32C5-42A1-9CB1-E7653C945464}" presName="parTxOnlySpace" presStyleCnt="0"/>
      <dgm:spPr/>
      <dgm:t>
        <a:bodyPr/>
        <a:lstStyle/>
        <a:p>
          <a:endParaRPr lang="en-US"/>
        </a:p>
      </dgm:t>
    </dgm:pt>
    <dgm:pt modelId="{7249EDB8-A463-421C-8D2E-7ED99ECFEFCD}" type="pres">
      <dgm:prSet presAssocID="{71133C46-3778-4392-A5BF-8221F80AAC7C}" presName="parTxOnly" presStyleLbl="node1" presStyleIdx="5" presStyleCnt="9" custScaleX="161641" custScaleY="194392" custLinFactX="-67848" custLinFactNeighborX="-100000" custLinFactNeighborY="555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5C9800-CA68-4B9B-8015-0709733856D2}" type="pres">
      <dgm:prSet presAssocID="{7D684579-AC7D-4535-90B2-5C584E253F49}" presName="parTxOnlySpace" presStyleCnt="0"/>
      <dgm:spPr/>
      <dgm:t>
        <a:bodyPr/>
        <a:lstStyle/>
        <a:p>
          <a:endParaRPr lang="en-US"/>
        </a:p>
      </dgm:t>
    </dgm:pt>
    <dgm:pt modelId="{0FAA6DAF-F4E4-4E80-84F6-E960C1A10678}" type="pres">
      <dgm:prSet presAssocID="{A6CFA9A1-6E8B-4775-B84E-33AB95497209}" presName="parTxOnly" presStyleLbl="node1" presStyleIdx="6" presStyleCnt="9" custScaleX="155739" custScaleY="194392" custLinFactX="-81331" custLinFactNeighborX="-100000" custLinFactNeighborY="554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C0142-9D16-4720-A0F3-93FA3CE524D3}" type="pres">
      <dgm:prSet presAssocID="{8EC0356F-99F3-47A3-9B40-927682C18C63}" presName="parTxOnlySpace" presStyleCnt="0"/>
      <dgm:spPr/>
      <dgm:t>
        <a:bodyPr/>
        <a:lstStyle/>
        <a:p>
          <a:endParaRPr lang="en-US"/>
        </a:p>
      </dgm:t>
    </dgm:pt>
    <dgm:pt modelId="{B79ECCE3-E733-43BF-BCF1-7818B4C5E2C6}" type="pres">
      <dgm:prSet presAssocID="{432BB5A7-739D-40A9-AE9F-918C6F945077}" presName="parTxOnly" presStyleLbl="node1" presStyleIdx="7" presStyleCnt="9" custScaleX="155739" custScaleY="194392" custLinFactX="-96069" custLinFactNeighborX="-100000" custLinFactNeighborY="582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2B1BC-F7F6-48B6-AD00-8D71D4048A0B}" type="pres">
      <dgm:prSet presAssocID="{5AA06A74-946E-46FE-884B-2A954AB2C882}" presName="parTxOnlySpace" presStyleCnt="0"/>
      <dgm:spPr/>
      <dgm:t>
        <a:bodyPr/>
        <a:lstStyle/>
        <a:p>
          <a:endParaRPr lang="en-US"/>
        </a:p>
      </dgm:t>
    </dgm:pt>
    <dgm:pt modelId="{10544AD7-EA24-4425-A178-84B9ECC42974}" type="pres">
      <dgm:prSet presAssocID="{91EFD658-3B8A-4E54-BE2A-17F58C3B6567}" presName="parTxOnly" presStyleLbl="node1" presStyleIdx="8" presStyleCnt="9" custScaleX="155739" custScaleY="194392" custLinFactX="-103110" custLinFactNeighborX="-200000" custLinFactNeighborY="582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BD566B-1757-455C-B126-B9ABFD060568}" srcId="{0B88BE8C-C8D5-44E4-A8AF-21D74F2EC32B}" destId="{683D5958-18C3-4CED-AA9A-7DDAF8E3B66F}" srcOrd="0" destOrd="0" parTransId="{5A1F3C53-7CBA-4E93-8C12-A3165F87759A}" sibTransId="{0C7286D4-B467-402E-9475-3657F0F1EFE2}"/>
    <dgm:cxn modelId="{BE72CA0C-C2B1-423D-8202-EE07919B52E9}" srcId="{0B88BE8C-C8D5-44E4-A8AF-21D74F2EC32B}" destId="{432BB5A7-739D-40A9-AE9F-918C6F945077}" srcOrd="7" destOrd="0" parTransId="{F60BF86C-422D-42A5-8E82-1B64D85757F4}" sibTransId="{5AA06A74-946E-46FE-884B-2A954AB2C882}"/>
    <dgm:cxn modelId="{4C562F60-68BF-4121-907C-24C31AB66573}" type="presOf" srcId="{D229C343-CACA-4BBF-BF61-E28F2DFFDDBC}" destId="{30FAE1AD-5085-431B-9267-32026806BB80}" srcOrd="0" destOrd="0" presId="urn:microsoft.com/office/officeart/2005/8/layout/chevron1"/>
    <dgm:cxn modelId="{03BA1670-924E-43BA-80AB-BECA50BAE029}" type="presOf" srcId="{683D5958-18C3-4CED-AA9A-7DDAF8E3B66F}" destId="{1FA1EFC2-F912-4C25-8C8A-EBCAE6AD322F}" srcOrd="0" destOrd="0" presId="urn:microsoft.com/office/officeart/2005/8/layout/chevron1"/>
    <dgm:cxn modelId="{E99AE26B-1A3F-47FD-B2F9-77A136582D07}" type="presOf" srcId="{DAAA869A-0081-4B1D-A520-2FDF62CE3C1F}" destId="{EEF3D9E0-CE7F-4D53-A263-084F647CF55F}" srcOrd="0" destOrd="0" presId="urn:microsoft.com/office/officeart/2005/8/layout/chevron1"/>
    <dgm:cxn modelId="{37DE68BF-8351-4E68-A43D-B508C683ED19}" type="presOf" srcId="{0B88BE8C-C8D5-44E4-A8AF-21D74F2EC32B}" destId="{991FD9C5-3D4A-48A8-9CB8-43879F391D12}" srcOrd="0" destOrd="0" presId="urn:microsoft.com/office/officeart/2005/8/layout/chevron1"/>
    <dgm:cxn modelId="{E3723C4F-C123-4DB7-853F-501EE8B9A619}" type="presOf" srcId="{864214D5-B727-46E0-8399-E820A7AF6040}" destId="{9DA09318-F0EA-4E9A-8670-2417365DFC71}" srcOrd="0" destOrd="0" presId="urn:microsoft.com/office/officeart/2005/8/layout/chevron1"/>
    <dgm:cxn modelId="{6A9B4018-E6B9-4CE0-B4F3-C2F62B9A187E}" type="presOf" srcId="{432BB5A7-739D-40A9-AE9F-918C6F945077}" destId="{B79ECCE3-E733-43BF-BCF1-7818B4C5E2C6}" srcOrd="0" destOrd="0" presId="urn:microsoft.com/office/officeart/2005/8/layout/chevron1"/>
    <dgm:cxn modelId="{8C2DFD2D-D72E-467E-94E1-A608A9C90993}" srcId="{0B88BE8C-C8D5-44E4-A8AF-21D74F2EC32B}" destId="{DAAA869A-0081-4B1D-A520-2FDF62CE3C1F}" srcOrd="4" destOrd="0" parTransId="{A8555EF0-2150-44FE-8CBF-FF3435E216B5}" sibTransId="{635ECF6E-32C5-42A1-9CB1-E7653C945464}"/>
    <dgm:cxn modelId="{49231F9D-2F15-43EF-84A3-0B26BCA4993D}" type="presOf" srcId="{1023504F-1185-40CE-B193-51525BF203D7}" destId="{6109819E-36CC-4DEF-B3A5-3486A451AB79}" srcOrd="0" destOrd="0" presId="urn:microsoft.com/office/officeart/2005/8/layout/chevron1"/>
    <dgm:cxn modelId="{DE580D7A-EA25-4BDF-8853-91727E1F0EAF}" srcId="{0B88BE8C-C8D5-44E4-A8AF-21D74F2EC32B}" destId="{71133C46-3778-4392-A5BF-8221F80AAC7C}" srcOrd="5" destOrd="0" parTransId="{58FEBA8C-13D8-43EA-9B2C-D753D06BD2DC}" sibTransId="{7D684579-AC7D-4535-90B2-5C584E253F49}"/>
    <dgm:cxn modelId="{E9C06B83-8276-47AB-8F06-906EFE652E94}" srcId="{0B88BE8C-C8D5-44E4-A8AF-21D74F2EC32B}" destId="{864214D5-B727-46E0-8399-E820A7AF6040}" srcOrd="2" destOrd="0" parTransId="{6B315955-EAE5-459D-8B31-06EAF1FDD885}" sibTransId="{558E383D-0360-4D49-B385-502B9FA3E1A1}"/>
    <dgm:cxn modelId="{36C7CFEB-434F-4E2E-BC64-C1B8EE322E3F}" type="presOf" srcId="{91EFD658-3B8A-4E54-BE2A-17F58C3B6567}" destId="{10544AD7-EA24-4425-A178-84B9ECC42974}" srcOrd="0" destOrd="0" presId="urn:microsoft.com/office/officeart/2005/8/layout/chevron1"/>
    <dgm:cxn modelId="{C2131C2B-15EE-4EFB-8FCC-C808440F95AD}" type="presOf" srcId="{A6CFA9A1-6E8B-4775-B84E-33AB95497209}" destId="{0FAA6DAF-F4E4-4E80-84F6-E960C1A10678}" srcOrd="0" destOrd="0" presId="urn:microsoft.com/office/officeart/2005/8/layout/chevron1"/>
    <dgm:cxn modelId="{ABF07C76-6715-46FF-877D-C49C453C7CAE}" srcId="{0B88BE8C-C8D5-44E4-A8AF-21D74F2EC32B}" destId="{A6CFA9A1-6E8B-4775-B84E-33AB95497209}" srcOrd="6" destOrd="0" parTransId="{9ED714FC-85E0-4655-8F0B-55B6C62EDD03}" sibTransId="{8EC0356F-99F3-47A3-9B40-927682C18C63}"/>
    <dgm:cxn modelId="{08C1CCFC-4C8C-447A-82BA-EE70A0F73188}" srcId="{0B88BE8C-C8D5-44E4-A8AF-21D74F2EC32B}" destId="{91EFD658-3B8A-4E54-BE2A-17F58C3B6567}" srcOrd="8" destOrd="0" parTransId="{493DD7E5-20B7-4BF6-AF93-8514EADCAA7E}" sibTransId="{6045425E-0057-4B9F-A7AD-06ED91521245}"/>
    <dgm:cxn modelId="{9209E43C-B87D-48E3-A04A-4308AFABDC84}" srcId="{0B88BE8C-C8D5-44E4-A8AF-21D74F2EC32B}" destId="{D229C343-CACA-4BBF-BF61-E28F2DFFDDBC}" srcOrd="3" destOrd="0" parTransId="{C4EE1C01-413D-4EEA-A4A5-ABE110B166FD}" sibTransId="{DE70505A-B689-48D3-AB65-ABDBEE528335}"/>
    <dgm:cxn modelId="{E98579B7-C61E-4DD1-9812-18595BA28DF4}" type="presOf" srcId="{71133C46-3778-4392-A5BF-8221F80AAC7C}" destId="{7249EDB8-A463-421C-8D2E-7ED99ECFEFCD}" srcOrd="0" destOrd="0" presId="urn:microsoft.com/office/officeart/2005/8/layout/chevron1"/>
    <dgm:cxn modelId="{F7EB8CF8-186B-435C-A8FB-1256FA0CBF42}" srcId="{0B88BE8C-C8D5-44E4-A8AF-21D74F2EC32B}" destId="{1023504F-1185-40CE-B193-51525BF203D7}" srcOrd="1" destOrd="0" parTransId="{49D397A4-3647-447B-A0A9-38431891ADB5}" sibTransId="{57152AEA-E2BC-4ACA-96A3-B94E5CA63028}"/>
    <dgm:cxn modelId="{87F5871B-F66C-411C-8274-D84DA5C04BA2}" type="presParOf" srcId="{991FD9C5-3D4A-48A8-9CB8-43879F391D12}" destId="{1FA1EFC2-F912-4C25-8C8A-EBCAE6AD322F}" srcOrd="0" destOrd="0" presId="urn:microsoft.com/office/officeart/2005/8/layout/chevron1"/>
    <dgm:cxn modelId="{4EB74F2D-2CB6-43A8-92B0-F89DFC0FFCB1}" type="presParOf" srcId="{991FD9C5-3D4A-48A8-9CB8-43879F391D12}" destId="{FDADC807-1274-48AE-BD3A-D055A55EA019}" srcOrd="1" destOrd="0" presId="urn:microsoft.com/office/officeart/2005/8/layout/chevron1"/>
    <dgm:cxn modelId="{7EDFB98E-D300-4182-8ABA-FE37C0AD82D5}" type="presParOf" srcId="{991FD9C5-3D4A-48A8-9CB8-43879F391D12}" destId="{6109819E-36CC-4DEF-B3A5-3486A451AB79}" srcOrd="2" destOrd="0" presId="urn:microsoft.com/office/officeart/2005/8/layout/chevron1"/>
    <dgm:cxn modelId="{F5918BEF-8897-45D3-B34F-3F97360D995D}" type="presParOf" srcId="{991FD9C5-3D4A-48A8-9CB8-43879F391D12}" destId="{41841703-4E08-4465-84C8-F6C888A6B8BD}" srcOrd="3" destOrd="0" presId="urn:microsoft.com/office/officeart/2005/8/layout/chevron1"/>
    <dgm:cxn modelId="{D35E4E3D-D21A-44D8-A432-D6600A5B79EC}" type="presParOf" srcId="{991FD9C5-3D4A-48A8-9CB8-43879F391D12}" destId="{9DA09318-F0EA-4E9A-8670-2417365DFC71}" srcOrd="4" destOrd="0" presId="urn:microsoft.com/office/officeart/2005/8/layout/chevron1"/>
    <dgm:cxn modelId="{332DC0F3-AA7E-4C9E-B59A-20E52C634D7B}" type="presParOf" srcId="{991FD9C5-3D4A-48A8-9CB8-43879F391D12}" destId="{FDDD0B64-224C-45E6-8837-23BA8BC9FF6C}" srcOrd="5" destOrd="0" presId="urn:microsoft.com/office/officeart/2005/8/layout/chevron1"/>
    <dgm:cxn modelId="{58A15E87-00E5-4B66-9D43-C8884782FDFD}" type="presParOf" srcId="{991FD9C5-3D4A-48A8-9CB8-43879F391D12}" destId="{30FAE1AD-5085-431B-9267-32026806BB80}" srcOrd="6" destOrd="0" presId="urn:microsoft.com/office/officeart/2005/8/layout/chevron1"/>
    <dgm:cxn modelId="{5BF7A6A0-FF56-4E1A-9799-15335580BF03}" type="presParOf" srcId="{991FD9C5-3D4A-48A8-9CB8-43879F391D12}" destId="{10DF42B5-FCAB-4512-A767-2C98243F8386}" srcOrd="7" destOrd="0" presId="urn:microsoft.com/office/officeart/2005/8/layout/chevron1"/>
    <dgm:cxn modelId="{9710486A-6D97-419E-8397-D24B3DE7441B}" type="presParOf" srcId="{991FD9C5-3D4A-48A8-9CB8-43879F391D12}" destId="{EEF3D9E0-CE7F-4D53-A263-084F647CF55F}" srcOrd="8" destOrd="0" presId="urn:microsoft.com/office/officeart/2005/8/layout/chevron1"/>
    <dgm:cxn modelId="{EAC90152-0DE4-412B-9B61-FC384A6B43F8}" type="presParOf" srcId="{991FD9C5-3D4A-48A8-9CB8-43879F391D12}" destId="{B3235B32-0F94-497C-B4F8-12BF8D54BE92}" srcOrd="9" destOrd="0" presId="urn:microsoft.com/office/officeart/2005/8/layout/chevron1"/>
    <dgm:cxn modelId="{97C30581-3B9A-45A9-98D5-AEE0C8997EB0}" type="presParOf" srcId="{991FD9C5-3D4A-48A8-9CB8-43879F391D12}" destId="{7249EDB8-A463-421C-8D2E-7ED99ECFEFCD}" srcOrd="10" destOrd="0" presId="urn:microsoft.com/office/officeart/2005/8/layout/chevron1"/>
    <dgm:cxn modelId="{AF46891E-A8A7-4923-9C91-D6C803546B4C}" type="presParOf" srcId="{991FD9C5-3D4A-48A8-9CB8-43879F391D12}" destId="{545C9800-CA68-4B9B-8015-0709733856D2}" srcOrd="11" destOrd="0" presId="urn:microsoft.com/office/officeart/2005/8/layout/chevron1"/>
    <dgm:cxn modelId="{58B14AC5-A483-4A19-AECE-E87D31404338}" type="presParOf" srcId="{991FD9C5-3D4A-48A8-9CB8-43879F391D12}" destId="{0FAA6DAF-F4E4-4E80-84F6-E960C1A10678}" srcOrd="12" destOrd="0" presId="urn:microsoft.com/office/officeart/2005/8/layout/chevron1"/>
    <dgm:cxn modelId="{4A813BE9-3C5B-4C7D-A85F-CCFDF32FB7B7}" type="presParOf" srcId="{991FD9C5-3D4A-48A8-9CB8-43879F391D12}" destId="{086C0142-9D16-4720-A0F3-93FA3CE524D3}" srcOrd="13" destOrd="0" presId="urn:microsoft.com/office/officeart/2005/8/layout/chevron1"/>
    <dgm:cxn modelId="{7DE103E1-DB55-4D6D-BC80-466625041B61}" type="presParOf" srcId="{991FD9C5-3D4A-48A8-9CB8-43879F391D12}" destId="{B79ECCE3-E733-43BF-BCF1-7818B4C5E2C6}" srcOrd="14" destOrd="0" presId="urn:microsoft.com/office/officeart/2005/8/layout/chevron1"/>
    <dgm:cxn modelId="{4055B6B4-D966-452F-A3D7-EB2AA6A86A40}" type="presParOf" srcId="{991FD9C5-3D4A-48A8-9CB8-43879F391D12}" destId="{9CF2B1BC-F7F6-48B6-AD00-8D71D4048A0B}" srcOrd="15" destOrd="0" presId="urn:microsoft.com/office/officeart/2005/8/layout/chevron1"/>
    <dgm:cxn modelId="{6F086472-D2FD-40E9-AF8C-B8C5B4DE4CD4}" type="presParOf" srcId="{991FD9C5-3D4A-48A8-9CB8-43879F391D12}" destId="{10544AD7-EA24-4425-A178-84B9ECC42974}" srcOrd="1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C6089-1C3B-49E7-9F4B-5CC87CD03196}">
      <dsp:nvSpPr>
        <dsp:cNvPr id="0" name=""/>
        <dsp:cNvSpPr/>
      </dsp:nvSpPr>
      <dsp:spPr>
        <a:xfrm>
          <a:off x="-3789696" y="-582081"/>
          <a:ext cx="4516963" cy="4516963"/>
        </a:xfrm>
        <a:prstGeom prst="blockArc">
          <a:avLst>
            <a:gd name="adj1" fmla="val 18900000"/>
            <a:gd name="adj2" fmla="val 2700000"/>
            <a:gd name="adj3" fmla="val 47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58B13-9FFC-40B6-A585-2DFCF8C9B4E0}">
      <dsp:nvSpPr>
        <dsp:cNvPr id="0" name=""/>
        <dsp:cNvSpPr/>
      </dsp:nvSpPr>
      <dsp:spPr>
        <a:xfrm>
          <a:off x="318819" y="209482"/>
          <a:ext cx="8171627" cy="419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276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Study measures and mechanisms used by APEC Economies to develop innovative clusters</a:t>
          </a:r>
          <a:endParaRPr lang="sk-SK" sz="1600" kern="1200" dirty="0"/>
        </a:p>
      </dsp:txBody>
      <dsp:txXfrm>
        <a:off x="318819" y="209482"/>
        <a:ext cx="8171627" cy="419234"/>
      </dsp:txXfrm>
    </dsp:sp>
    <dsp:sp modelId="{40A69985-D1E6-4DA3-9D39-5D0009018AF8}">
      <dsp:nvSpPr>
        <dsp:cNvPr id="0" name=""/>
        <dsp:cNvSpPr/>
      </dsp:nvSpPr>
      <dsp:spPr>
        <a:xfrm>
          <a:off x="56797" y="157078"/>
          <a:ext cx="524042" cy="5240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747872D-33EA-42FE-B4D0-52E240303950}">
      <dsp:nvSpPr>
        <dsp:cNvPr id="0" name=""/>
        <dsp:cNvSpPr/>
      </dsp:nvSpPr>
      <dsp:spPr>
        <a:xfrm>
          <a:off x="619229" y="838132"/>
          <a:ext cx="7871216" cy="419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276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Organize APEC discussion on comprehensive development of innovative clusters</a:t>
          </a:r>
          <a:endParaRPr lang="sk-SK" sz="1600" kern="1200" dirty="0"/>
        </a:p>
      </dsp:txBody>
      <dsp:txXfrm>
        <a:off x="619229" y="838132"/>
        <a:ext cx="7871216" cy="419234"/>
      </dsp:txXfrm>
    </dsp:sp>
    <dsp:sp modelId="{3DE89385-5270-47BF-9416-5BC18CF9644E}">
      <dsp:nvSpPr>
        <dsp:cNvPr id="0" name=""/>
        <dsp:cNvSpPr/>
      </dsp:nvSpPr>
      <dsp:spPr>
        <a:xfrm>
          <a:off x="357208" y="785728"/>
          <a:ext cx="524042" cy="5240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77A1CF8-FA7C-4FB8-89E8-B430EFEEC9E6}">
      <dsp:nvSpPr>
        <dsp:cNvPr id="0" name=""/>
        <dsp:cNvSpPr/>
      </dsp:nvSpPr>
      <dsp:spPr>
        <a:xfrm>
          <a:off x="711431" y="1466782"/>
          <a:ext cx="7779014" cy="419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276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Introduce new instruments for the development of innovative clusters that will accelerate APEC Economies’ growth</a:t>
          </a:r>
          <a:endParaRPr lang="sk-SK" sz="1600" kern="1200"/>
        </a:p>
      </dsp:txBody>
      <dsp:txXfrm>
        <a:off x="711431" y="1466782"/>
        <a:ext cx="7779014" cy="419234"/>
      </dsp:txXfrm>
    </dsp:sp>
    <dsp:sp modelId="{1A7F0F45-145C-4B4A-9020-3F29BEAD6EA1}">
      <dsp:nvSpPr>
        <dsp:cNvPr id="0" name=""/>
        <dsp:cNvSpPr/>
      </dsp:nvSpPr>
      <dsp:spPr>
        <a:xfrm>
          <a:off x="449410" y="1414378"/>
          <a:ext cx="524042" cy="5240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D6820E9-BC60-43E0-BB4A-0AB049C9E86E}">
      <dsp:nvSpPr>
        <dsp:cNvPr id="0" name=""/>
        <dsp:cNvSpPr/>
      </dsp:nvSpPr>
      <dsp:spPr>
        <a:xfrm>
          <a:off x="619229" y="2095432"/>
          <a:ext cx="7871216" cy="419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276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Identify potential for international cluster cooperation in APEC Economies and set priorities for such cooperation</a:t>
          </a:r>
          <a:endParaRPr lang="sk-SK" sz="1600" kern="1200"/>
        </a:p>
      </dsp:txBody>
      <dsp:txXfrm>
        <a:off x="619229" y="2095432"/>
        <a:ext cx="7871216" cy="419234"/>
      </dsp:txXfrm>
    </dsp:sp>
    <dsp:sp modelId="{DDD1A575-7CC5-4EDA-AA01-7B185A825A6B}">
      <dsp:nvSpPr>
        <dsp:cNvPr id="0" name=""/>
        <dsp:cNvSpPr/>
      </dsp:nvSpPr>
      <dsp:spPr>
        <a:xfrm>
          <a:off x="357208" y="2043028"/>
          <a:ext cx="524042" cy="5240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E23C065-9342-4108-8354-93754E3083E0}">
      <dsp:nvSpPr>
        <dsp:cNvPr id="0" name=""/>
        <dsp:cNvSpPr/>
      </dsp:nvSpPr>
      <dsp:spPr>
        <a:xfrm>
          <a:off x="318819" y="2724082"/>
          <a:ext cx="8171627" cy="4192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2767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Establish a viable mechanism for inter-cluster cooperation in </a:t>
          </a:r>
          <a:r>
            <a:rPr lang="ru-RU" sz="1600" kern="1200" smtClean="0"/>
            <a:t>the </a:t>
          </a:r>
          <a:r>
            <a:rPr lang="en-US" sz="1600" kern="1200" smtClean="0"/>
            <a:t>APEC</a:t>
          </a:r>
          <a:r>
            <a:rPr lang="ru-RU" sz="1600" kern="1200" smtClean="0"/>
            <a:t> region</a:t>
          </a:r>
          <a:endParaRPr lang="sk-SK" sz="1600" kern="1200"/>
        </a:p>
      </dsp:txBody>
      <dsp:txXfrm>
        <a:off x="318819" y="2724082"/>
        <a:ext cx="8171627" cy="419234"/>
      </dsp:txXfrm>
    </dsp:sp>
    <dsp:sp modelId="{2F34E456-CD5D-486C-A8E3-AC88912E8DD2}">
      <dsp:nvSpPr>
        <dsp:cNvPr id="0" name=""/>
        <dsp:cNvSpPr/>
      </dsp:nvSpPr>
      <dsp:spPr>
        <a:xfrm>
          <a:off x="56797" y="2671678"/>
          <a:ext cx="524042" cy="5240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EF24B-F815-4B62-A540-C318E4EF25BC}">
      <dsp:nvSpPr>
        <dsp:cNvPr id="0" name=""/>
        <dsp:cNvSpPr/>
      </dsp:nvSpPr>
      <dsp:spPr>
        <a:xfrm>
          <a:off x="0" y="9997"/>
          <a:ext cx="8839200" cy="486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Ties to APEC Priorities</a:t>
          </a:r>
          <a:endParaRPr lang="sk-SK" sz="1800" kern="1200" dirty="0"/>
        </a:p>
      </dsp:txBody>
      <dsp:txXfrm>
        <a:off x="23760" y="33757"/>
        <a:ext cx="8791680" cy="439200"/>
      </dsp:txXfrm>
    </dsp:sp>
    <dsp:sp modelId="{C63EDDF2-92ED-4913-85C4-D052131A9C33}">
      <dsp:nvSpPr>
        <dsp:cNvPr id="0" name=""/>
        <dsp:cNvSpPr/>
      </dsp:nvSpPr>
      <dsp:spPr>
        <a:xfrm>
          <a:off x="0" y="496717"/>
          <a:ext cx="88392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645" tIns="17780" rIns="99568" bIns="1778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the workshop and Blueprint will encourage the members’ efforts to share experiences and best practices in innovation (</a:t>
          </a:r>
          <a:r>
            <a:rPr lang="en-US" sz="1400" b="1" kern="1200" dirty="0" smtClean="0"/>
            <a:t>item # 6 of APEC Accord on Innovative Development, Economic Reform and Growth</a:t>
          </a:r>
          <a:r>
            <a:rPr lang="en-US" sz="1400" kern="1200" smtClean="0"/>
            <a:t>); </a:t>
          </a:r>
          <a:endParaRPr lang="sk-SK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b="1" u="sng" kern="1200" dirty="0" smtClean="0"/>
            <a:t>“a PEC:</a:t>
          </a:r>
          <a:r>
            <a:rPr lang="en-US" sz="1400" kern="1200" dirty="0" smtClean="0"/>
            <a:t> </a:t>
          </a:r>
          <a:r>
            <a:rPr lang="en-US" sz="1400" b="1" u="sng" kern="1200" dirty="0" smtClean="0"/>
            <a:t>a P</a:t>
          </a:r>
          <a:r>
            <a:rPr lang="en-US" sz="1400" kern="1200" dirty="0" smtClean="0"/>
            <a:t>latform for the </a:t>
          </a:r>
          <a:r>
            <a:rPr lang="en-US" sz="1400" b="1" u="sng" kern="1200" dirty="0" smtClean="0"/>
            <a:t>E</a:t>
          </a:r>
          <a:r>
            <a:rPr lang="en-US" sz="1400" kern="1200" dirty="0" smtClean="0"/>
            <a:t>conomies’ </a:t>
          </a:r>
          <a:r>
            <a:rPr lang="en-US" sz="1400" b="1" u="sng" kern="1200" dirty="0" smtClean="0"/>
            <a:t>C</a:t>
          </a:r>
          <a:r>
            <a:rPr lang="en-US" sz="1400" kern="1200" dirty="0" smtClean="0"/>
            <a:t>lusters” will promote cooperation in </a:t>
          </a:r>
          <a:r>
            <a:rPr lang="en-GB" sz="1400" kern="1200" dirty="0" smtClean="0"/>
            <a:t>STI, </a:t>
          </a:r>
          <a:r>
            <a:rPr lang="en-US" sz="1400" kern="1200" dirty="0" smtClean="0"/>
            <a:t>improve the environment for innovation (</a:t>
          </a:r>
          <a:r>
            <a:rPr lang="en-US" sz="1400" b="1" kern="1200" dirty="0" smtClean="0"/>
            <a:t>item # 16</a:t>
          </a:r>
          <a:r>
            <a:rPr lang="en-US" sz="1400" kern="1200" dirty="0" smtClean="0"/>
            <a:t>) and contribute to the establishment of APEC databases on innovative best practices and service platforms to improve the competitiveness of SMEs (</a:t>
          </a:r>
          <a:r>
            <a:rPr lang="en-US" sz="1400" b="1" kern="1200" dirty="0" smtClean="0"/>
            <a:t>item # 19</a:t>
          </a:r>
          <a:r>
            <a:rPr lang="en-US" sz="1400" kern="1200" dirty="0" smtClean="0"/>
            <a:t>). </a:t>
          </a:r>
          <a:endParaRPr lang="sk-SK" sz="1400" kern="1200" dirty="0"/>
        </a:p>
      </dsp:txBody>
      <dsp:txXfrm>
        <a:off x="0" y="496717"/>
        <a:ext cx="8839200" cy="1076400"/>
      </dsp:txXfrm>
    </dsp:sp>
    <dsp:sp modelId="{191B24D3-957A-4731-BD32-67170BD94EEE}">
      <dsp:nvSpPr>
        <dsp:cNvPr id="0" name=""/>
        <dsp:cNvSpPr/>
      </dsp:nvSpPr>
      <dsp:spPr>
        <a:xfrm>
          <a:off x="0" y="1573117"/>
          <a:ext cx="8839200" cy="486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Ties to Vietnam Host Priorities</a:t>
          </a:r>
          <a:endParaRPr lang="sk-SK" sz="1800" kern="1200" dirty="0"/>
        </a:p>
      </dsp:txBody>
      <dsp:txXfrm>
        <a:off x="23760" y="1596877"/>
        <a:ext cx="8791680" cy="439200"/>
      </dsp:txXfrm>
    </dsp:sp>
    <dsp:sp modelId="{86C19C80-8612-4B01-8E22-2EA507F2D185}">
      <dsp:nvSpPr>
        <dsp:cNvPr id="0" name=""/>
        <dsp:cNvSpPr/>
      </dsp:nvSpPr>
      <dsp:spPr>
        <a:xfrm>
          <a:off x="0" y="2059837"/>
          <a:ext cx="8839200" cy="632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645" tIns="17780" rIns="99568" bIns="1778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The workshop, APEC cluster landscape analysis (Blueprint) and joint cluster mapping (Platform) will connect key stakeholders to  facilitate the development of each Economy’s growth points  - clusters and </a:t>
          </a:r>
          <a:r>
            <a:rPr lang="en-US" sz="1400" b="1" kern="1200" dirty="0" smtClean="0"/>
            <a:t>contribute to innovative growth of APEC Economies</a:t>
          </a:r>
          <a:endParaRPr lang="sk-SK" sz="1400" kern="1200" dirty="0"/>
        </a:p>
      </dsp:txBody>
      <dsp:txXfrm>
        <a:off x="0" y="2059837"/>
        <a:ext cx="8839200" cy="632385"/>
      </dsp:txXfrm>
    </dsp:sp>
    <dsp:sp modelId="{40A11029-4B30-4DC7-8B10-23B951B4EBAE}">
      <dsp:nvSpPr>
        <dsp:cNvPr id="0" name=""/>
        <dsp:cNvSpPr/>
      </dsp:nvSpPr>
      <dsp:spPr>
        <a:xfrm>
          <a:off x="0" y="2692222"/>
          <a:ext cx="8839200" cy="486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Ties to PPSTI 2017 Priorities</a:t>
          </a:r>
          <a:endParaRPr lang="sk-SK" sz="1800" kern="1200" dirty="0"/>
        </a:p>
      </dsp:txBody>
      <dsp:txXfrm>
        <a:off x="23760" y="2715982"/>
        <a:ext cx="8791680" cy="439200"/>
      </dsp:txXfrm>
    </dsp:sp>
    <dsp:sp modelId="{F3D1A203-34AE-4B1E-B337-DEFF150E6913}">
      <dsp:nvSpPr>
        <dsp:cNvPr id="0" name=""/>
        <dsp:cNvSpPr/>
      </dsp:nvSpPr>
      <dsp:spPr>
        <a:xfrm>
          <a:off x="0" y="3178942"/>
          <a:ext cx="88392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645" tIns="17780" rIns="99568" bIns="1778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b="1" u="sng" kern="1200" dirty="0" smtClean="0"/>
            <a:t>“a PEC:</a:t>
          </a:r>
          <a:r>
            <a:rPr lang="en-US" sz="1400" kern="1200" dirty="0" smtClean="0"/>
            <a:t>  </a:t>
          </a:r>
          <a:r>
            <a:rPr lang="en-US" sz="1400" b="1" u="sng" kern="1200" dirty="0" smtClean="0"/>
            <a:t>P</a:t>
          </a:r>
          <a:r>
            <a:rPr lang="en-US" sz="1400" kern="1200" dirty="0" smtClean="0"/>
            <a:t>latform for the </a:t>
          </a:r>
          <a:r>
            <a:rPr lang="en-US" sz="1400" b="1" u="sng" kern="1200" dirty="0" smtClean="0"/>
            <a:t>E</a:t>
          </a:r>
          <a:r>
            <a:rPr lang="en-US" sz="1400" kern="1200" dirty="0" smtClean="0"/>
            <a:t>conomies’ </a:t>
          </a:r>
          <a:r>
            <a:rPr lang="en-US" sz="1400" b="1" u="sng" kern="1200" dirty="0" smtClean="0"/>
            <a:t>C</a:t>
          </a:r>
          <a:r>
            <a:rPr lang="en-US" sz="1400" kern="1200" dirty="0" smtClean="0"/>
            <a:t>lusters” will establish a user-friendly network for </a:t>
          </a:r>
          <a:r>
            <a:rPr lang="en-GB" sz="1400" kern="1200" dirty="0" smtClean="0"/>
            <a:t>STI partnership among government, academia and private sector</a:t>
          </a:r>
          <a:r>
            <a:rPr lang="en-US" sz="1400" kern="1200" dirty="0" smtClean="0"/>
            <a:t> in Asia-Pacific (</a:t>
          </a:r>
          <a:r>
            <a:rPr lang="en-US" sz="1400" b="1" kern="1200" dirty="0" smtClean="0"/>
            <a:t>Supporting  strong STI ecosystems in the APEC region</a:t>
          </a:r>
          <a:r>
            <a:rPr lang="en-US" sz="1400" kern="1200" dirty="0" smtClean="0"/>
            <a:t>)</a:t>
          </a:r>
          <a:endParaRPr lang="sk-SK" sz="1400" kern="1200" dirty="0"/>
        </a:p>
      </dsp:txBody>
      <dsp:txXfrm>
        <a:off x="0" y="3178942"/>
        <a:ext cx="8839200" cy="430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1EFC2-F912-4C25-8C8A-EBCAE6AD322F}">
      <dsp:nvSpPr>
        <dsp:cNvPr id="0" name=""/>
        <dsp:cNvSpPr/>
      </dsp:nvSpPr>
      <dsp:spPr>
        <a:xfrm>
          <a:off x="0" y="1701767"/>
          <a:ext cx="1028829" cy="596069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Oct-Nov/</a:t>
          </a:r>
          <a:br>
            <a:rPr lang="en-US" sz="1200" b="1" kern="1200" dirty="0" smtClean="0"/>
          </a:br>
          <a:r>
            <a:rPr lang="en-US" sz="1200" b="1" kern="1200" dirty="0" smtClean="0"/>
            <a:t>2017</a:t>
          </a:r>
          <a:endParaRPr lang="en-US" sz="1200" b="1" kern="1200" dirty="0"/>
        </a:p>
      </dsp:txBody>
      <dsp:txXfrm>
        <a:off x="298035" y="1701767"/>
        <a:ext cx="432760" cy="596069"/>
      </dsp:txXfrm>
    </dsp:sp>
    <dsp:sp modelId="{6109819E-36CC-4DEF-B3A5-3486A451AB79}">
      <dsp:nvSpPr>
        <dsp:cNvPr id="0" name=""/>
        <dsp:cNvSpPr/>
      </dsp:nvSpPr>
      <dsp:spPr>
        <a:xfrm>
          <a:off x="833864" y="1698492"/>
          <a:ext cx="1322453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Before SOM 1/2018</a:t>
          </a:r>
          <a:endParaRPr lang="en-US" sz="1200" b="1" kern="1200" dirty="0"/>
        </a:p>
      </dsp:txBody>
      <dsp:txXfrm>
        <a:off x="1131899" y="1698492"/>
        <a:ext cx="726384" cy="596069"/>
      </dsp:txXfrm>
    </dsp:sp>
    <dsp:sp modelId="{9DA09318-F0EA-4E9A-8670-2417365DFC71}">
      <dsp:nvSpPr>
        <dsp:cNvPr id="0" name=""/>
        <dsp:cNvSpPr/>
      </dsp:nvSpPr>
      <dsp:spPr>
        <a:xfrm>
          <a:off x="1947907" y="1701767"/>
          <a:ext cx="1137937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SOM 1/2018</a:t>
          </a:r>
          <a:endParaRPr lang="en-US" sz="1200" b="1" kern="1200" dirty="0"/>
        </a:p>
      </dsp:txBody>
      <dsp:txXfrm>
        <a:off x="2245942" y="1701767"/>
        <a:ext cx="541868" cy="596069"/>
      </dsp:txXfrm>
    </dsp:sp>
    <dsp:sp modelId="{30FAE1AD-5085-431B-9267-32026806BB80}">
      <dsp:nvSpPr>
        <dsp:cNvPr id="0" name=""/>
        <dsp:cNvSpPr/>
      </dsp:nvSpPr>
      <dsp:spPr>
        <a:xfrm>
          <a:off x="2883305" y="1696410"/>
          <a:ext cx="1241364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After</a:t>
          </a:r>
          <a:br>
            <a:rPr lang="en-US" sz="1200" b="1" kern="1200" dirty="0" smtClean="0"/>
          </a:br>
          <a:r>
            <a:rPr lang="en-US" sz="1200" b="1" kern="1200" dirty="0" smtClean="0"/>
            <a:t>SOM 1/2018</a:t>
          </a:r>
          <a:endParaRPr lang="en-US" sz="1200" b="1" kern="1200" dirty="0"/>
        </a:p>
      </dsp:txBody>
      <dsp:txXfrm>
        <a:off x="3181340" y="1696410"/>
        <a:ext cx="645295" cy="596069"/>
      </dsp:txXfrm>
    </dsp:sp>
    <dsp:sp modelId="{EEF3D9E0-CE7F-4D53-A263-084F647CF55F}">
      <dsp:nvSpPr>
        <dsp:cNvPr id="0" name=""/>
        <dsp:cNvSpPr/>
      </dsp:nvSpPr>
      <dsp:spPr>
        <a:xfrm>
          <a:off x="3940736" y="1695819"/>
          <a:ext cx="1125994" cy="596069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SOM 2/2018</a:t>
          </a:r>
          <a:endParaRPr lang="en-US" sz="1200" kern="1200" dirty="0"/>
        </a:p>
      </dsp:txBody>
      <dsp:txXfrm>
        <a:off x="4238771" y="1695819"/>
        <a:ext cx="529925" cy="596069"/>
      </dsp:txXfrm>
    </dsp:sp>
    <dsp:sp modelId="{7249EDB8-A463-421C-8D2E-7ED99ECFEFCD}">
      <dsp:nvSpPr>
        <dsp:cNvPr id="0" name=""/>
        <dsp:cNvSpPr/>
      </dsp:nvSpPr>
      <dsp:spPr>
        <a:xfrm>
          <a:off x="4884506" y="1690293"/>
          <a:ext cx="1239110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Before SOM 1/2019</a:t>
          </a:r>
          <a:endParaRPr lang="en-US" sz="1200" kern="1200" dirty="0"/>
        </a:p>
      </dsp:txBody>
      <dsp:txXfrm>
        <a:off x="5182541" y="1690293"/>
        <a:ext cx="643041" cy="596069"/>
      </dsp:txXfrm>
    </dsp:sp>
    <dsp:sp modelId="{0FAA6DAF-F4E4-4E80-84F6-E960C1A10678}">
      <dsp:nvSpPr>
        <dsp:cNvPr id="0" name=""/>
        <dsp:cNvSpPr/>
      </dsp:nvSpPr>
      <dsp:spPr>
        <a:xfrm>
          <a:off x="5943600" y="1689931"/>
          <a:ext cx="1193867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SOM 1/2019</a:t>
          </a:r>
          <a:endParaRPr lang="en-US" sz="1200" kern="1200" dirty="0"/>
        </a:p>
      </dsp:txBody>
      <dsp:txXfrm>
        <a:off x="6241635" y="1689931"/>
        <a:ext cx="597798" cy="596069"/>
      </dsp:txXfrm>
    </dsp:sp>
    <dsp:sp modelId="{B79ECCE3-E733-43BF-BCF1-7818B4C5E2C6}">
      <dsp:nvSpPr>
        <dsp:cNvPr id="0" name=""/>
        <dsp:cNvSpPr/>
      </dsp:nvSpPr>
      <dsp:spPr>
        <a:xfrm>
          <a:off x="6947831" y="1698449"/>
          <a:ext cx="1193867" cy="596069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After SOM 1/2019</a:t>
          </a:r>
          <a:endParaRPr lang="en-US" sz="1300" kern="1200" dirty="0"/>
        </a:p>
      </dsp:txBody>
      <dsp:txXfrm>
        <a:off x="7245866" y="1698449"/>
        <a:ext cx="597798" cy="596069"/>
      </dsp:txXfrm>
    </dsp:sp>
    <dsp:sp modelId="{10544AD7-EA24-4425-A178-84B9ECC42974}">
      <dsp:nvSpPr>
        <dsp:cNvPr id="0" name=""/>
        <dsp:cNvSpPr/>
      </dsp:nvSpPr>
      <dsp:spPr>
        <a:xfrm>
          <a:off x="7934406" y="1698449"/>
          <a:ext cx="1193867" cy="59606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SOM 2/2019</a:t>
          </a:r>
          <a:endParaRPr lang="en-US" sz="1300" kern="1200" dirty="0"/>
        </a:p>
      </dsp:txBody>
      <dsp:txXfrm>
        <a:off x="8232441" y="1698449"/>
        <a:ext cx="597798" cy="596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A7FE1-4E4C-4C51-8430-8024C3339846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B5B8B-81A7-45D6-9F9C-9F96113942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22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B5B8B-81A7-45D6-9F9C-9F961139428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r>
              <a:rPr lang="en-US" baseline="0" dirty="0" smtClean="0"/>
              <a:t> more than two examples per section.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B5B8B-81A7-45D6-9F9C-9F961139428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2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B5B8B-81A7-45D6-9F9C-9F961139428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12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r>
              <a:rPr lang="en-US" baseline="0" dirty="0" smtClean="0"/>
              <a:t> more than two examples per section.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B5B8B-81A7-45D6-9F9C-9F961139428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6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038600" y="0"/>
            <a:ext cx="5105400" cy="51435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Flowchart: Delay 13"/>
          <p:cNvSpPr/>
          <p:nvPr userDrawn="1"/>
        </p:nvSpPr>
        <p:spPr>
          <a:xfrm>
            <a:off x="0" y="0"/>
            <a:ext cx="5648574" cy="5152406"/>
          </a:xfrm>
          <a:custGeom>
            <a:avLst/>
            <a:gdLst>
              <a:gd name="connsiteX0" fmla="*/ 0 w 5638800"/>
              <a:gd name="connsiteY0" fmla="*/ 0 h 6858000"/>
              <a:gd name="connsiteX1" fmla="*/ 2819400 w 5638800"/>
              <a:gd name="connsiteY1" fmla="*/ 0 h 6858000"/>
              <a:gd name="connsiteX2" fmla="*/ 5638800 w 5638800"/>
              <a:gd name="connsiteY2" fmla="*/ 3429000 h 6858000"/>
              <a:gd name="connsiteX3" fmla="*/ 2819400 w 5638800"/>
              <a:gd name="connsiteY3" fmla="*/ 6858000 h 6858000"/>
              <a:gd name="connsiteX4" fmla="*/ 0 w 5638800"/>
              <a:gd name="connsiteY4" fmla="*/ 6858000 h 6858000"/>
              <a:gd name="connsiteX5" fmla="*/ 0 w 5638800"/>
              <a:gd name="connsiteY5" fmla="*/ 0 h 6858000"/>
              <a:gd name="connsiteX0" fmla="*/ 0 w 5683935"/>
              <a:gd name="connsiteY0" fmla="*/ 0 h 6858000"/>
              <a:gd name="connsiteX1" fmla="*/ 3923805 w 5683935"/>
              <a:gd name="connsiteY1" fmla="*/ 11875 h 6858000"/>
              <a:gd name="connsiteX2" fmla="*/ 5638800 w 5683935"/>
              <a:gd name="connsiteY2" fmla="*/ 3429000 h 6858000"/>
              <a:gd name="connsiteX3" fmla="*/ 2819400 w 5683935"/>
              <a:gd name="connsiteY3" fmla="*/ 6858000 h 6858000"/>
              <a:gd name="connsiteX4" fmla="*/ 0 w 5683935"/>
              <a:gd name="connsiteY4" fmla="*/ 6858000 h 6858000"/>
              <a:gd name="connsiteX5" fmla="*/ 0 w 5683935"/>
              <a:gd name="connsiteY5" fmla="*/ 0 h 6858000"/>
              <a:gd name="connsiteX0" fmla="*/ 0 w 5648574"/>
              <a:gd name="connsiteY0" fmla="*/ 0 h 6869875"/>
              <a:gd name="connsiteX1" fmla="*/ 3923805 w 5648574"/>
              <a:gd name="connsiteY1" fmla="*/ 11875 h 6869875"/>
              <a:gd name="connsiteX2" fmla="*/ 5638800 w 5648574"/>
              <a:gd name="connsiteY2" fmla="*/ 3429000 h 6869875"/>
              <a:gd name="connsiteX3" fmla="*/ 4137561 w 5648574"/>
              <a:gd name="connsiteY3" fmla="*/ 6869875 h 6869875"/>
              <a:gd name="connsiteX4" fmla="*/ 0 w 5648574"/>
              <a:gd name="connsiteY4" fmla="*/ 6858000 h 6869875"/>
              <a:gd name="connsiteX5" fmla="*/ 0 w 5648574"/>
              <a:gd name="connsiteY5" fmla="*/ 0 h 6869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8574" h="6869875">
                <a:moveTo>
                  <a:pt x="0" y="0"/>
                </a:moveTo>
                <a:lnTo>
                  <a:pt x="3923805" y="11875"/>
                </a:lnTo>
                <a:cubicBezTo>
                  <a:pt x="5480917" y="11875"/>
                  <a:pt x="5603174" y="2286000"/>
                  <a:pt x="5638800" y="3429000"/>
                </a:cubicBezTo>
                <a:cubicBezTo>
                  <a:pt x="5674426" y="4572000"/>
                  <a:pt x="5694673" y="6869875"/>
                  <a:pt x="4137561" y="6869875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0"/>
                  <a:shade val="30000"/>
                  <a:satMod val="115000"/>
                </a:schemeClr>
              </a:gs>
              <a:gs pos="50000">
                <a:schemeClr val="accent1">
                  <a:lumMod val="50000"/>
                  <a:shade val="67500"/>
                  <a:satMod val="115000"/>
                </a:schemeClr>
              </a:gs>
              <a:gs pos="100000">
                <a:schemeClr val="accent1">
                  <a:lumMod val="5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" y="171451"/>
            <a:ext cx="4572000" cy="1102519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APEC PPSTI Concept Note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28750"/>
            <a:ext cx="3124200" cy="2971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5718" y="4766552"/>
            <a:ext cx="2133600" cy="273844"/>
          </a:xfrm>
        </p:spPr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4600" y="4766552"/>
            <a:ext cx="2895600" cy="273844"/>
          </a:xfrm>
        </p:spPr>
        <p:txBody>
          <a:bodyPr/>
          <a:lstStyle/>
          <a:p>
            <a:r>
              <a:rPr lang="en-US" dirty="0" smtClean="0"/>
              <a:t>APEC PPSTI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57701"/>
            <a:ext cx="1503318" cy="60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1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4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57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6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-The Issue-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09600" y="2571750"/>
            <a:ext cx="8077200" cy="20002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682" y="4536283"/>
            <a:ext cx="1503318" cy="607219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457200" y="1143000"/>
            <a:ext cx="1600200" cy="1257300"/>
          </a:xfrm>
          <a:prstGeom prst="ellips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8"/>
          </p:nvPr>
        </p:nvSpPr>
        <p:spPr>
          <a:xfrm>
            <a:off x="3771900" y="1143000"/>
            <a:ext cx="1600200" cy="1257300"/>
          </a:xfrm>
          <a:prstGeom prst="ellips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12"/>
          <p:cNvSpPr>
            <a:spLocks noGrp="1"/>
          </p:cNvSpPr>
          <p:nvPr>
            <p:ph type="pic" sz="quarter" idx="19"/>
          </p:nvPr>
        </p:nvSpPr>
        <p:spPr>
          <a:xfrm>
            <a:off x="7086600" y="1143000"/>
            <a:ext cx="1600200" cy="1257300"/>
          </a:xfrm>
          <a:prstGeom prst="ellips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8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-Project Details-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682" y="4503671"/>
            <a:ext cx="1503318" cy="607219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1085850"/>
            <a:ext cx="8229600" cy="3543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-Objectives-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682" y="4536283"/>
            <a:ext cx="1503318" cy="607219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457200" y="2571750"/>
            <a:ext cx="8305800" cy="1885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5"/>
          </p:nvPr>
        </p:nvSpPr>
        <p:spPr>
          <a:xfrm>
            <a:off x="609600" y="1200150"/>
            <a:ext cx="7924800" cy="1257300"/>
          </a:xfrm>
          <a:prstGeom prst="round2Diag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0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or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-Ties to APEC/PPSTI Priorities-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57200" y="1200150"/>
            <a:ext cx="6172200" cy="36004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035" y="4532617"/>
            <a:ext cx="1503318" cy="607219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400800" y="1143000"/>
            <a:ext cx="2590800" cy="20002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5410200" y="2686050"/>
            <a:ext cx="2590800" cy="20002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7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-Timeline-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682" y="4536283"/>
            <a:ext cx="1503318" cy="607219"/>
          </a:xfrm>
          <a:prstGeom prst="rect">
            <a:avLst/>
          </a:prstGeom>
        </p:spPr>
      </p:pic>
      <p:sp>
        <p:nvSpPr>
          <p:cNvPr id="21" name="SmartArt Placeholder 20"/>
          <p:cNvSpPr>
            <a:spLocks noGrp="1"/>
          </p:cNvSpPr>
          <p:nvPr>
            <p:ph type="dgm" sz="quarter" idx="13"/>
          </p:nvPr>
        </p:nvSpPr>
        <p:spPr>
          <a:xfrm>
            <a:off x="533400" y="1257300"/>
            <a:ext cx="8153400" cy="31432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4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ept note champ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-Concept Note Champion-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134052"/>
            <a:ext cx="1503318" cy="607219"/>
          </a:xfrm>
          <a:prstGeom prst="rect">
            <a:avLst/>
          </a:prstGeom>
        </p:spPr>
      </p:pic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990600" y="1428750"/>
            <a:ext cx="2438400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810000" y="1428750"/>
            <a:ext cx="46482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7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0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5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2318-C08B-40FC-9B1B-F64ADA803BD5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3F7AD-010F-404C-9EC5-2DC6BF501C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2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PonomarenkoNV@economy.gov.ru" TargetMode="External"/><Relationship Id="rId5" Type="http://schemas.openxmlformats.org/officeDocument/2006/relationships/image" Target="../media/image3.png"/><Relationship Id="rId4" Type="http://schemas.openxmlformats.org/officeDocument/2006/relationships/hyperlink" Target="mailto:eislankina@hse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APEC PPSTI</a:t>
            </a:r>
            <a:br>
              <a:rPr lang="en-US" dirty="0" smtClean="0"/>
            </a:br>
            <a:r>
              <a:rPr lang="en-US" dirty="0" smtClean="0"/>
              <a:t>Initiative Presentation</a:t>
            </a:r>
            <a:br>
              <a:rPr lang="en-US" dirty="0" smtClean="0"/>
            </a:br>
            <a:r>
              <a:rPr lang="en-US" dirty="0" smtClean="0"/>
              <a:t>PPSTI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28750"/>
            <a:ext cx="4648200" cy="257175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Fostering international cooperation among innovative clusters and areas</a:t>
            </a:r>
            <a:b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 APEC Economies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752600" y="4286250"/>
            <a:ext cx="3124200" cy="102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Russia</a:t>
            </a:r>
          </a:p>
          <a:p>
            <a:r>
              <a:rPr lang="en-US" sz="1800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Agenda Item # </a:t>
            </a:r>
            <a:r>
              <a:rPr lang="en-GB" sz="1800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9.2.9 </a:t>
            </a:r>
            <a:endParaRPr lang="en-US" sz="18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95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6200" y="819151"/>
            <a:ext cx="8991600" cy="3733799"/>
            <a:chOff x="1065212" y="835042"/>
            <a:chExt cx="7013575" cy="3221365"/>
          </a:xfrm>
        </p:grpSpPr>
        <p:sp>
          <p:nvSpPr>
            <p:cNvPr id="10" name="Freeform 9"/>
            <p:cNvSpPr/>
            <p:nvPr/>
          </p:nvSpPr>
          <p:spPr>
            <a:xfrm>
              <a:off x="1289767" y="3398986"/>
              <a:ext cx="6543540" cy="657421"/>
            </a:xfrm>
            <a:custGeom>
              <a:avLst/>
              <a:gdLst>
                <a:gd name="connsiteX0" fmla="*/ 0 w 6510175"/>
                <a:gd name="connsiteY0" fmla="*/ 48571 h 291420"/>
                <a:gd name="connsiteX1" fmla="*/ 48571 w 6510175"/>
                <a:gd name="connsiteY1" fmla="*/ 0 h 291420"/>
                <a:gd name="connsiteX2" fmla="*/ 6461604 w 6510175"/>
                <a:gd name="connsiteY2" fmla="*/ 0 h 291420"/>
                <a:gd name="connsiteX3" fmla="*/ 6510175 w 6510175"/>
                <a:gd name="connsiteY3" fmla="*/ 48571 h 291420"/>
                <a:gd name="connsiteX4" fmla="*/ 6510175 w 6510175"/>
                <a:gd name="connsiteY4" fmla="*/ 242849 h 291420"/>
                <a:gd name="connsiteX5" fmla="*/ 6461604 w 6510175"/>
                <a:gd name="connsiteY5" fmla="*/ 291420 h 291420"/>
                <a:gd name="connsiteX6" fmla="*/ 48571 w 6510175"/>
                <a:gd name="connsiteY6" fmla="*/ 291420 h 291420"/>
                <a:gd name="connsiteX7" fmla="*/ 0 w 6510175"/>
                <a:gd name="connsiteY7" fmla="*/ 242849 h 291420"/>
                <a:gd name="connsiteX8" fmla="*/ 0 w 6510175"/>
                <a:gd name="connsiteY8" fmla="*/ 48571 h 291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10175" h="291420">
                  <a:moveTo>
                    <a:pt x="0" y="48571"/>
                  </a:moveTo>
                  <a:cubicBezTo>
                    <a:pt x="0" y="21746"/>
                    <a:pt x="21746" y="0"/>
                    <a:pt x="48571" y="0"/>
                  </a:cubicBezTo>
                  <a:lnTo>
                    <a:pt x="6461604" y="0"/>
                  </a:lnTo>
                  <a:cubicBezTo>
                    <a:pt x="6488429" y="0"/>
                    <a:pt x="6510175" y="21746"/>
                    <a:pt x="6510175" y="48571"/>
                  </a:cubicBezTo>
                  <a:lnTo>
                    <a:pt x="6510175" y="242849"/>
                  </a:lnTo>
                  <a:cubicBezTo>
                    <a:pt x="6510175" y="269674"/>
                    <a:pt x="6488429" y="291420"/>
                    <a:pt x="6461604" y="291420"/>
                  </a:cubicBezTo>
                  <a:lnTo>
                    <a:pt x="48571" y="291420"/>
                  </a:lnTo>
                  <a:cubicBezTo>
                    <a:pt x="21746" y="291420"/>
                    <a:pt x="0" y="269674"/>
                    <a:pt x="0" y="242849"/>
                  </a:cubicBezTo>
                  <a:lnTo>
                    <a:pt x="0" y="48571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742" tIns="14226" rIns="203742" bIns="14226" numCol="1" spcCol="1270" anchor="ctr" anchorCtr="0">
              <a:noAutofit/>
            </a:bodyPr>
            <a:lstStyle/>
            <a:p>
              <a:pPr marL="174625">
                <a:spcBef>
                  <a:spcPts val="600"/>
                </a:spcBef>
                <a:spcAft>
                  <a:spcPts val="600"/>
                </a:spcAft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APEC Economies vary in terms of cluster policies and management. No aggregated data on cluster activities in the area. </a:t>
              </a:r>
              <a:r>
                <a:rPr lang="en-US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Information coherence on clusters in the Asia-Pacific </a:t>
              </a:r>
              <a:r>
                <a:rPr lang="en-US" sz="1600" b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is a </a:t>
              </a:r>
              <a:r>
                <a:rPr lang="en-US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relevant issue for consideration to promote international cooperation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1065212" y="1295236"/>
              <a:ext cx="7013575" cy="1275036"/>
            </a:xfrm>
            <a:custGeom>
              <a:avLst/>
              <a:gdLst>
                <a:gd name="connsiteX0" fmla="*/ 0 w 7162800"/>
                <a:gd name="connsiteY0" fmla="*/ 0 h 1209600"/>
                <a:gd name="connsiteX1" fmla="*/ 7162800 w 7162800"/>
                <a:gd name="connsiteY1" fmla="*/ 0 h 1209600"/>
                <a:gd name="connsiteX2" fmla="*/ 7162800 w 7162800"/>
                <a:gd name="connsiteY2" fmla="*/ 1209600 h 1209600"/>
                <a:gd name="connsiteX3" fmla="*/ 0 w 7162800"/>
                <a:gd name="connsiteY3" fmla="*/ 1209600 h 1209600"/>
                <a:gd name="connsiteX4" fmla="*/ 0 w 7162800"/>
                <a:gd name="connsiteY4" fmla="*/ 0 h 12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62800" h="1209600">
                  <a:moveTo>
                    <a:pt x="0" y="0"/>
                  </a:moveTo>
                  <a:lnTo>
                    <a:pt x="7162800" y="0"/>
                  </a:lnTo>
                  <a:lnTo>
                    <a:pt x="7162800" y="1209600"/>
                  </a:lnTo>
                  <a:lnTo>
                    <a:pt x="0" y="12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9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55913" tIns="124968" rIns="555913" bIns="78232" numCol="1" spcCol="1270" anchor="t" anchorCtr="0">
              <a:noAutofit/>
            </a:bodyPr>
            <a:lstStyle/>
            <a:p>
              <a:pPr marL="171450" lvl="1" indent="-1714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1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Viet Nam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: clusters are a critical priority for the Economy’s leadership to promote sustainable productivity growth (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Porter, </a:t>
              </a:r>
              <a:r>
                <a:rPr lang="en-US" sz="110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Ketels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, </a:t>
              </a:r>
              <a:r>
                <a:rPr lang="en-US" sz="1100" i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2008)</a:t>
              </a:r>
            </a:p>
            <a:p>
              <a:pPr marL="171450" lvl="1" indent="-1714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1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USA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: clusters provide 36% of employment, 50% of income and 96.5% of patents in the Economy (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HBS, </a:t>
              </a:r>
              <a:r>
                <a:rPr lang="en-US" sz="1100" i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2014)</a:t>
              </a:r>
            </a:p>
            <a:p>
              <a:pPr marL="171450" lvl="1" indent="-1714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1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China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: provinces of top-100 clusters demonstrate the highest innovation intensity (from 7.4% in Zhejiang to 19.2% in Beijing) compared to 3.6% average of the Economy (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World Economic Forum, </a:t>
              </a:r>
              <a:r>
                <a:rPr lang="en-US" sz="1100" i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2014)</a:t>
              </a:r>
            </a:p>
            <a:p>
              <a:pPr marL="171450" lvl="1" indent="-1714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1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Korea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: industrial complex clusters account for 69% of manufacturing production, 78.5% of exports and 48.6% of employment (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KICOX, </a:t>
              </a:r>
              <a:r>
                <a:rPr lang="en-US" sz="1100" i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2015)</a:t>
              </a:r>
            </a:p>
            <a:p>
              <a:pPr marL="171450" lvl="1" indent="-1714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US" sz="11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Russia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: export and innovation output of pilot spatial clusters are </a:t>
              </a:r>
              <a:r>
                <a:rPr lang="en-GB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20% and 75% higher than regional average </a:t>
              </a:r>
              <a:r>
                <a:rPr lang="en-US" sz="1100" dirty="0">
                  <a:solidFill>
                    <a:schemeClr val="tx1"/>
                  </a:solidFill>
                  <a:cs typeface="Arial" panose="020B0604020202020204" pitchFamily="34" charset="0"/>
                </a:rPr>
                <a:t>(</a:t>
              </a:r>
              <a:r>
                <a:rPr lang="en-US" sz="1100" i="1" dirty="0">
                  <a:solidFill>
                    <a:schemeClr val="tx1"/>
                  </a:solidFill>
                  <a:cs typeface="Arial" panose="020B0604020202020204" pitchFamily="34" charset="0"/>
                </a:rPr>
                <a:t>HSE, </a:t>
              </a:r>
              <a:r>
                <a:rPr lang="en-US" sz="1100" i="1" dirty="0" smtClean="0">
                  <a:solidFill>
                    <a:schemeClr val="tx1"/>
                  </a:solidFill>
                  <a:cs typeface="Arial" panose="020B0604020202020204" pitchFamily="34" charset="0"/>
                </a:rPr>
                <a:t>2017)</a:t>
              </a:r>
            </a:p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sk-SK" sz="1050" kern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1272190" y="835042"/>
              <a:ext cx="6520648" cy="525937"/>
            </a:xfrm>
            <a:custGeom>
              <a:avLst/>
              <a:gdLst>
                <a:gd name="connsiteX0" fmla="*/ 0 w 6520648"/>
                <a:gd name="connsiteY0" fmla="*/ 137072 h 822417"/>
                <a:gd name="connsiteX1" fmla="*/ 137072 w 6520648"/>
                <a:gd name="connsiteY1" fmla="*/ 0 h 822417"/>
                <a:gd name="connsiteX2" fmla="*/ 6383576 w 6520648"/>
                <a:gd name="connsiteY2" fmla="*/ 0 h 822417"/>
                <a:gd name="connsiteX3" fmla="*/ 6520648 w 6520648"/>
                <a:gd name="connsiteY3" fmla="*/ 137072 h 822417"/>
                <a:gd name="connsiteX4" fmla="*/ 6520648 w 6520648"/>
                <a:gd name="connsiteY4" fmla="*/ 685345 h 822417"/>
                <a:gd name="connsiteX5" fmla="*/ 6383576 w 6520648"/>
                <a:gd name="connsiteY5" fmla="*/ 822417 h 822417"/>
                <a:gd name="connsiteX6" fmla="*/ 137072 w 6520648"/>
                <a:gd name="connsiteY6" fmla="*/ 822417 h 822417"/>
                <a:gd name="connsiteX7" fmla="*/ 0 w 6520648"/>
                <a:gd name="connsiteY7" fmla="*/ 685345 h 822417"/>
                <a:gd name="connsiteX8" fmla="*/ 0 w 6520648"/>
                <a:gd name="connsiteY8" fmla="*/ 137072 h 82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20648" h="822417">
                  <a:moveTo>
                    <a:pt x="0" y="137072"/>
                  </a:moveTo>
                  <a:cubicBezTo>
                    <a:pt x="0" y="61369"/>
                    <a:pt x="61369" y="0"/>
                    <a:pt x="137072" y="0"/>
                  </a:cubicBezTo>
                  <a:lnTo>
                    <a:pt x="6383576" y="0"/>
                  </a:lnTo>
                  <a:cubicBezTo>
                    <a:pt x="6459279" y="0"/>
                    <a:pt x="6520648" y="61369"/>
                    <a:pt x="6520648" y="137072"/>
                  </a:cubicBezTo>
                  <a:lnTo>
                    <a:pt x="6520648" y="685345"/>
                  </a:lnTo>
                  <a:cubicBezTo>
                    <a:pt x="6520648" y="761048"/>
                    <a:pt x="6459279" y="822417"/>
                    <a:pt x="6383576" y="822417"/>
                  </a:cubicBezTo>
                  <a:lnTo>
                    <a:pt x="137072" y="822417"/>
                  </a:lnTo>
                  <a:cubicBezTo>
                    <a:pt x="61369" y="822417"/>
                    <a:pt x="0" y="761048"/>
                    <a:pt x="0" y="685345"/>
                  </a:cubicBezTo>
                  <a:lnTo>
                    <a:pt x="0" y="137072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9663" tIns="40147" rIns="229663" bIns="40147" numCol="1" spcCol="1270" anchor="ctr" anchorCtr="0">
              <a:noAutofit/>
            </a:bodyPr>
            <a:lstStyle/>
            <a:p>
              <a:pPr marL="174625" algn="just">
                <a:spcBef>
                  <a:spcPts val="600"/>
                </a:spcBef>
                <a:spcAft>
                  <a:spcPts val="600"/>
                </a:spcAft>
              </a:pPr>
              <a:r>
                <a:rPr lang="en-GB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Innovative clusters are crucial to enhance STI partnership among government, academia and private sector. </a:t>
              </a:r>
              <a:r>
                <a:rPr lang="en-US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Clusters play an important role in APEC Economies: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289767" y="2478595"/>
              <a:ext cx="6543890" cy="832575"/>
            </a:xfrm>
            <a:custGeom>
              <a:avLst/>
              <a:gdLst>
                <a:gd name="connsiteX0" fmla="*/ 0 w 6543890"/>
                <a:gd name="connsiteY0" fmla="*/ 107193 h 643143"/>
                <a:gd name="connsiteX1" fmla="*/ 107193 w 6543890"/>
                <a:gd name="connsiteY1" fmla="*/ 0 h 643143"/>
                <a:gd name="connsiteX2" fmla="*/ 6436697 w 6543890"/>
                <a:gd name="connsiteY2" fmla="*/ 0 h 643143"/>
                <a:gd name="connsiteX3" fmla="*/ 6543890 w 6543890"/>
                <a:gd name="connsiteY3" fmla="*/ 107193 h 643143"/>
                <a:gd name="connsiteX4" fmla="*/ 6543890 w 6543890"/>
                <a:gd name="connsiteY4" fmla="*/ 535950 h 643143"/>
                <a:gd name="connsiteX5" fmla="*/ 6436697 w 6543890"/>
                <a:gd name="connsiteY5" fmla="*/ 643143 h 643143"/>
                <a:gd name="connsiteX6" fmla="*/ 107193 w 6543890"/>
                <a:gd name="connsiteY6" fmla="*/ 643143 h 643143"/>
                <a:gd name="connsiteX7" fmla="*/ 0 w 6543890"/>
                <a:gd name="connsiteY7" fmla="*/ 535950 h 643143"/>
                <a:gd name="connsiteX8" fmla="*/ 0 w 6543890"/>
                <a:gd name="connsiteY8" fmla="*/ 107193 h 64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43890" h="643143">
                  <a:moveTo>
                    <a:pt x="0" y="107193"/>
                  </a:moveTo>
                  <a:cubicBezTo>
                    <a:pt x="0" y="47992"/>
                    <a:pt x="47992" y="0"/>
                    <a:pt x="107193" y="0"/>
                  </a:cubicBezTo>
                  <a:lnTo>
                    <a:pt x="6436697" y="0"/>
                  </a:lnTo>
                  <a:cubicBezTo>
                    <a:pt x="6495898" y="0"/>
                    <a:pt x="6543890" y="47992"/>
                    <a:pt x="6543890" y="107193"/>
                  </a:cubicBezTo>
                  <a:lnTo>
                    <a:pt x="6543890" y="535950"/>
                  </a:lnTo>
                  <a:cubicBezTo>
                    <a:pt x="6543890" y="595151"/>
                    <a:pt x="6495898" y="643143"/>
                    <a:pt x="6436697" y="643143"/>
                  </a:cubicBezTo>
                  <a:lnTo>
                    <a:pt x="107193" y="643143"/>
                  </a:lnTo>
                  <a:cubicBezTo>
                    <a:pt x="47992" y="643143"/>
                    <a:pt x="0" y="595151"/>
                    <a:pt x="0" y="535950"/>
                  </a:cubicBezTo>
                  <a:lnTo>
                    <a:pt x="0" y="107193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0912" tIns="31396" rIns="220912" bIns="31396" numCol="1" spcCol="1270" anchor="ctr" anchorCtr="0">
              <a:noAutofit/>
            </a:bodyPr>
            <a:lstStyle/>
            <a:p>
              <a:pPr marL="174625" algn="just">
                <a:spcBef>
                  <a:spcPts val="600"/>
                </a:spcBef>
                <a:spcAft>
                  <a:spcPts val="600"/>
                </a:spcAft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Changes in global economic environment are making cluster linkages more significant. </a:t>
              </a:r>
              <a:r>
                <a:rPr lang="en-US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APEC</a:t>
              </a: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can become the </a:t>
              </a:r>
              <a:r>
                <a:rPr lang="en-US" sz="1600" b="1" dirty="0">
                  <a:solidFill>
                    <a:schemeClr val="tx1"/>
                  </a:solidFill>
                  <a:cs typeface="Arial" panose="020B0604020202020204" pitchFamily="34" charset="0"/>
                </a:rPr>
                <a:t>World’s Global Cluster </a:t>
              </a: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  <a:sym typeface="Symbol"/>
                </a:rPr>
                <a:t> </a:t>
              </a: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“a network connecting government and business leaders in the Asia-Pacific able to close the institutional gap between the Economies” (</a:t>
              </a:r>
              <a:r>
                <a:rPr lang="en-US" sz="1600" i="1" dirty="0">
                  <a:solidFill>
                    <a:schemeClr val="tx1"/>
                  </a:solidFill>
                  <a:cs typeface="Arial" panose="020B0604020202020204" pitchFamily="34" charset="0"/>
                </a:rPr>
                <a:t>Geoffrey </a:t>
              </a:r>
              <a:r>
                <a:rPr lang="en-US" sz="160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Kokheng</a:t>
              </a:r>
              <a:r>
                <a:rPr lang="en-US" sz="1600" i="1" dirty="0">
                  <a:solidFill>
                    <a:schemeClr val="tx1"/>
                  </a:solidFill>
                  <a:cs typeface="Arial" panose="020B0604020202020204" pitchFamily="34" charset="0"/>
                </a:rPr>
                <a:t> See, 2009</a:t>
              </a: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) 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-The Issue-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349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7090" y="1657350"/>
            <a:ext cx="3679383" cy="990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 Initiative Details-</a:t>
            </a:r>
            <a:endParaRPr lang="en-US" sz="3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52400" y="1047750"/>
            <a:ext cx="38100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Initiative Name</a:t>
            </a:r>
          </a:p>
          <a:p>
            <a:pPr marL="0" indent="0">
              <a:buNone/>
            </a:pPr>
            <a:endParaRPr lang="en-GB" sz="1800" b="1" dirty="0" smtClean="0"/>
          </a:p>
          <a:p>
            <a:pPr marL="0" indent="0">
              <a:buNone/>
            </a:pPr>
            <a:r>
              <a:rPr lang="en-GB" sz="1800" b="1" dirty="0" smtClean="0"/>
              <a:t>Fostering international cooperation among innovative clusters and areas of APEC Economies </a:t>
            </a:r>
            <a:endParaRPr lang="en-US" sz="1800" b="1" dirty="0" smtClean="0"/>
          </a:p>
          <a:p>
            <a:pPr marL="0" indent="0">
              <a:buNone/>
            </a:pPr>
            <a:endParaRPr lang="en-US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Proposing Economy</a:t>
            </a:r>
          </a:p>
          <a:p>
            <a:r>
              <a:rPr lang="en-US" sz="1800" dirty="0" smtClean="0"/>
              <a:t>Russia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Confirmed Co-sponsors</a:t>
            </a:r>
          </a:p>
          <a:p>
            <a:r>
              <a:rPr lang="en-US" sz="1800" dirty="0" smtClean="0"/>
              <a:t>China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</a:rPr>
              <a:t>Expected Initiative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</a:rPr>
              <a:t>Duration:</a:t>
            </a:r>
          </a:p>
          <a:p>
            <a:r>
              <a:rPr lang="en-US" sz="1800" dirty="0" smtClean="0"/>
              <a:t>October, 2017 – October, 2019</a:t>
            </a: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7"/>
          <p:cNvSpPr txBox="1">
            <a:spLocks/>
          </p:cNvSpPr>
          <p:nvPr/>
        </p:nvSpPr>
        <p:spPr>
          <a:xfrm>
            <a:off x="4419600" y="1047750"/>
            <a:ext cx="4724400" cy="348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sz="3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060376" y="1047750"/>
            <a:ext cx="32654" cy="3784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093030" y="1037911"/>
            <a:ext cx="4953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1463" algn="just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Main Activities Proposed</a:t>
            </a:r>
          </a:p>
          <a:p>
            <a:pPr indent="271463" algn="just"/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lvl="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Arranging expert discussion on best practices of cluster policies and management</a:t>
            </a:r>
          </a:p>
          <a:p>
            <a:pPr marL="285750" lvl="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Delivering workshops on cluster collaboration opportunities in Asia-Pacific</a:t>
            </a:r>
          </a:p>
          <a:p>
            <a:pPr marL="285750" lvl="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GB" dirty="0" smtClean="0"/>
              <a:t>Drafting a </a:t>
            </a:r>
            <a:r>
              <a:rPr lang="en-US" dirty="0" smtClean="0"/>
              <a:t>Blueprint on international cluster collaboration across APEC Economies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Launching inter-cluster collaboration tool – APEC’s cluster collaboration platform</a:t>
            </a:r>
            <a:br>
              <a:rPr lang="en-US" dirty="0" smtClean="0"/>
            </a:br>
            <a:r>
              <a:rPr lang="en-US" i="1" dirty="0" smtClean="0"/>
              <a:t>“a </a:t>
            </a:r>
            <a:r>
              <a:rPr lang="en-US" b="1" i="1" u="sng" dirty="0" smtClean="0"/>
              <a:t>PEC:</a:t>
            </a:r>
            <a:r>
              <a:rPr lang="en-US" i="1" dirty="0" smtClean="0"/>
              <a:t> </a:t>
            </a:r>
            <a:r>
              <a:rPr lang="en-US" b="1" i="1" u="sng" dirty="0" smtClean="0"/>
              <a:t>  P</a:t>
            </a:r>
            <a:r>
              <a:rPr lang="en-US" i="1" dirty="0" smtClean="0"/>
              <a:t>latform for the </a:t>
            </a:r>
            <a:r>
              <a:rPr lang="en-US" b="1" i="1" u="sng" dirty="0" smtClean="0"/>
              <a:t>E</a:t>
            </a:r>
            <a:r>
              <a:rPr lang="en-US" i="1" dirty="0" smtClean="0"/>
              <a:t>conomies’ </a:t>
            </a:r>
            <a:r>
              <a:rPr lang="en-US" b="1" i="1" u="sng" dirty="0" smtClean="0"/>
              <a:t>C</a:t>
            </a:r>
            <a:r>
              <a:rPr lang="en-US" i="1" dirty="0" smtClean="0"/>
              <a:t>lusters”</a:t>
            </a:r>
          </a:p>
        </p:txBody>
      </p:sp>
    </p:spTree>
    <p:extLst>
      <p:ext uri="{BB962C8B-B14F-4D97-AF65-F5344CB8AC3E}">
        <p14:creationId xmlns:p14="http://schemas.microsoft.com/office/powerpoint/2010/main" val="89976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-Objectives-</a:t>
            </a:r>
            <a:endParaRPr lang="en-US" sz="32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32393585"/>
              </p:ext>
            </p:extLst>
          </p:nvPr>
        </p:nvGraphicFramePr>
        <p:xfrm>
          <a:off x="304800" y="895350"/>
          <a:ext cx="8534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232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-Ties to APEC/PPSTI Priorities-</a:t>
            </a:r>
            <a:endParaRPr lang="en-US" sz="32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81116250"/>
              </p:ext>
            </p:extLst>
          </p:nvPr>
        </p:nvGraphicFramePr>
        <p:xfrm>
          <a:off x="152400" y="857250"/>
          <a:ext cx="8839200" cy="361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82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4402889" y="2120240"/>
            <a:ext cx="0" cy="5124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19"/>
          <p:cNvCxnSpPr/>
          <p:nvPr/>
        </p:nvCxnSpPr>
        <p:spPr>
          <a:xfrm>
            <a:off x="6424623" y="2003656"/>
            <a:ext cx="0" cy="576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605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-Timeline-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7538" y="1507391"/>
            <a:ext cx="1645889" cy="81724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entury Gothic" panose="020B0502020202020204" pitchFamily="34" charset="0"/>
              </a:rPr>
              <a:t>Round table on APEC cluster collaboration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68659" y="2369604"/>
            <a:ext cx="0" cy="209073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47800" y="3244234"/>
            <a:ext cx="0" cy="8382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38400" y="2120240"/>
            <a:ext cx="0" cy="432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19490" y="3244234"/>
            <a:ext cx="0" cy="324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24654" y="3231334"/>
            <a:ext cx="0" cy="432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505777" y="3234497"/>
            <a:ext cx="0" cy="3810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843901" y="952813"/>
            <a:ext cx="1601106" cy="112371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 panose="020B0502020202020204" pitchFamily="34" charset="0"/>
              </a:rPr>
              <a:t>Discussion &amp; adoption of the Blueprint structure &amp;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?-</a:t>
            </a:r>
            <a:r>
              <a:rPr lang="en-US" sz="1200" dirty="0" err="1" smtClean="0">
                <a:latin typeface="Century Gothic" panose="020B0502020202020204" pitchFamily="34" charset="0"/>
              </a:rPr>
              <a:t>nnaire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cxnSp>
        <p:nvCxnSpPr>
          <p:cNvPr id="55" name="Straight Connector 19"/>
          <p:cNvCxnSpPr/>
          <p:nvPr/>
        </p:nvCxnSpPr>
        <p:spPr>
          <a:xfrm>
            <a:off x="8382000" y="1892877"/>
            <a:ext cx="0" cy="6858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0" y="3557349"/>
            <a:ext cx="1692000" cy="112371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entury Gothic" panose="020B0502020202020204" pitchFamily="34" charset="0"/>
              </a:rPr>
              <a:t>Designing the structure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of APEC’s cluster collaboration platform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24623" y="3557349"/>
            <a:ext cx="2393316" cy="81724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85725" lvl="0" algn="ctr"/>
            <a:r>
              <a:rPr lang="en-US" sz="1400" b="1" dirty="0" smtClean="0">
                <a:latin typeface="Century Gothic" panose="020B0502020202020204" pitchFamily="34" charset="0"/>
              </a:rPr>
              <a:t>Launching the Platform &amp; encouraging </a:t>
            </a:r>
            <a:br>
              <a:rPr lang="en-US" sz="1400" b="1" dirty="0" smtClean="0">
                <a:latin typeface="Century Gothic" panose="020B0502020202020204" pitchFamily="34" charset="0"/>
              </a:rPr>
            </a:br>
            <a:r>
              <a:rPr lang="en-US" sz="1400" b="1" dirty="0" smtClean="0">
                <a:latin typeface="Century Gothic" panose="020B0502020202020204" pitchFamily="34" charset="0"/>
              </a:rPr>
              <a:t>Economies to register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0754" y="3836407"/>
            <a:ext cx="1872000" cy="91940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1200" dirty="0" smtClean="0">
                <a:latin typeface="Century Gothic" panose="020B0502020202020204" pitchFamily="34" charset="0"/>
              </a:rPr>
              <a:t>Blueprint structure &amp;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?-</a:t>
            </a:r>
            <a:r>
              <a:rPr lang="en-US" sz="1200" dirty="0" err="1" smtClean="0">
                <a:latin typeface="Century Gothic" panose="020B0502020202020204" pitchFamily="34" charset="0"/>
              </a:rPr>
              <a:t>nnaire</a:t>
            </a:r>
            <a:r>
              <a:rPr lang="en-US" sz="1200" dirty="0" smtClean="0">
                <a:latin typeface="Century Gothic" panose="020B0502020202020204" pitchFamily="34" charset="0"/>
              </a:rPr>
              <a:t> design</a:t>
            </a:r>
          </a:p>
          <a:p>
            <a:pPr algn="ctr">
              <a:buFont typeface="Arial" pitchFamily="34" charset="0"/>
              <a:buChar char="•"/>
            </a:pPr>
            <a:r>
              <a:rPr lang="en-US" sz="1200" dirty="0" smtClean="0">
                <a:latin typeface="Century Gothic" panose="020B0502020202020204" pitchFamily="34" charset="0"/>
              </a:rPr>
              <a:t>Workshop on cluster collaboration</a:t>
            </a: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43377" y="3568234"/>
            <a:ext cx="2268000" cy="91940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85725" algn="ctr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Century Gothic" panose="020B0502020202020204" pitchFamily="34" charset="0"/>
              </a:rPr>
              <a:t>Data collection on cluster collaboration across APEC Economies</a:t>
            </a:r>
          </a:p>
          <a:p>
            <a:pPr lvl="0" indent="85725" algn="ctr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Century Gothic" panose="020B0502020202020204" pitchFamily="34" charset="0"/>
              </a:rPr>
              <a:t>Blueprint drafting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72227" y="1255587"/>
            <a:ext cx="1980000" cy="71508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lvl="0" indent="-85725" algn="ctr"/>
            <a:r>
              <a:rPr lang="en-US" sz="1200" dirty="0" smtClean="0">
                <a:latin typeface="Century Gothic" panose="020B0502020202020204" pitchFamily="34" charset="0"/>
              </a:rPr>
              <a:t>Discussion of the Platform’s technical issues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04077" y="1497643"/>
            <a:ext cx="1614600" cy="57888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Century Gothic" panose="020B0502020202020204" pitchFamily="34" charset="0"/>
              </a:rPr>
              <a:t>Presentation of the Blueprint</a:t>
            </a:r>
            <a:endParaRPr lang="en-US" sz="1400" b="1" dirty="0">
              <a:latin typeface="Century Gothic" panose="020B0502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05777" y="1342997"/>
            <a:ext cx="1524000" cy="51077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lvl="0" indent="-85725" algn="ctr"/>
            <a:r>
              <a:rPr lang="en-US" sz="1200" dirty="0" smtClean="0">
                <a:latin typeface="Century Gothic" panose="020B0502020202020204" pitchFamily="34" charset="0"/>
              </a:rPr>
              <a:t>Presentation of the Platform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graphicFrame>
        <p:nvGraphicFramePr>
          <p:cNvPr id="7" name="SmartArt Placeholder 6"/>
          <p:cNvGraphicFramePr>
            <a:graphicFrameLocks noGrp="1"/>
          </p:cNvGraphicFramePr>
          <p:nvPr>
            <p:ph type="dgm" sz="quarter" idx="13"/>
            <p:extLst>
              <p:ext uri="{D42A27DB-BD31-4B8C-83A1-F6EECF244321}">
                <p14:modId xmlns:p14="http://schemas.microsoft.com/office/powerpoint/2010/main" val="491623809"/>
              </p:ext>
            </p:extLst>
          </p:nvPr>
        </p:nvGraphicFramePr>
        <p:xfrm>
          <a:off x="0" y="895350"/>
          <a:ext cx="10080000" cy="363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03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-Contacts-</a:t>
            </a:r>
            <a:endParaRPr lang="en-US" sz="3200" dirty="0"/>
          </a:p>
        </p:txBody>
      </p:sp>
      <p:pic>
        <p:nvPicPr>
          <p:cNvPr id="1026" name="Picture 2" descr="Image result for hse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44" y="2800351"/>
            <a:ext cx="919807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0" y="2710131"/>
            <a:ext cx="609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Russian Cluster </a:t>
            </a:r>
            <a:r>
              <a:rPr lang="en-US" sz="2000" b="1" dirty="0" smtClean="0"/>
              <a:t>Observatory, </a:t>
            </a:r>
            <a:r>
              <a:rPr lang="en-US" sz="2000" b="1" dirty="0"/>
              <a:t>Institute for Statistical Studies and Economics of </a:t>
            </a:r>
            <a:r>
              <a:rPr lang="en-US" sz="2000" b="1" smtClean="0"/>
              <a:t>Knowledge, National </a:t>
            </a:r>
            <a:r>
              <a:rPr lang="en-US" sz="2000" b="1" dirty="0" smtClean="0"/>
              <a:t>Research University Higher School of Economics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>
                <a:hlinkClick r:id="rId4"/>
              </a:rPr>
              <a:t>eislankina@hse.ru</a:t>
            </a:r>
            <a:r>
              <a:rPr lang="en-US" sz="2000" dirty="0" smtClean="0"/>
              <a:t>  </a:t>
            </a:r>
            <a:endParaRPr lang="en-US" sz="2000" dirty="0"/>
          </a:p>
        </p:txBody>
      </p:sp>
      <p:pic>
        <p:nvPicPr>
          <p:cNvPr id="2" name="Picture 2" descr="C:\Users\eislankina\Desktop\image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990065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7640" y="990065"/>
            <a:ext cx="609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Department for Strategic Development and Innovations, Ministry of Economic Development of the Russian Federation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>
                <a:hlinkClick r:id="rId6"/>
              </a:rPr>
              <a:t>PonomarenkoNV@economy.gov.ru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295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EC PPSTI Them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724</Words>
  <Application>Microsoft Office PowerPoint</Application>
  <PresentationFormat>Экран (16:9)</PresentationFormat>
  <Paragraphs>76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APEC PPSTI Theme 1</vt:lpstr>
      <vt:lpstr>APEC PPSTI Initiative Presentation PPSTI 10</vt:lpstr>
      <vt:lpstr>-The Issue-</vt:lpstr>
      <vt:lpstr>- Initiative Details-</vt:lpstr>
      <vt:lpstr>-Objectives-</vt:lpstr>
      <vt:lpstr>-Ties to APEC/PPSTI Priorities-</vt:lpstr>
      <vt:lpstr>-Timeline-</vt:lpstr>
      <vt:lpstr>-Contacts-</vt:lpstr>
    </vt:vector>
  </TitlesOfParts>
  <Company>U S Department of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APEC PPSTI Concept Note Presentation</dc:title>
  <dc:creator>US</dc:creator>
  <cp:lastModifiedBy>Пользователь Windows</cp:lastModifiedBy>
  <cp:revision>93</cp:revision>
  <dcterms:created xsi:type="dcterms:W3CDTF">2017-03-24T17:24:04Z</dcterms:created>
  <dcterms:modified xsi:type="dcterms:W3CDTF">2017-05-17T12:28:35Z</dcterms:modified>
</cp:coreProperties>
</file>